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charts/chart1.xml" ContentType="application/vnd.openxmlformats-officedocument.drawingml.chart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57" r:id="rId3"/>
    <p:sldId id="413" r:id="rId4"/>
    <p:sldId id="414" r:id="rId5"/>
    <p:sldId id="365" r:id="rId6"/>
    <p:sldId id="415" r:id="rId7"/>
    <p:sldId id="416" r:id="rId8"/>
    <p:sldId id="417" r:id="rId9"/>
    <p:sldId id="394" r:id="rId10"/>
    <p:sldId id="418" r:id="rId11"/>
    <p:sldId id="419" r:id="rId12"/>
    <p:sldId id="420" r:id="rId13"/>
    <p:sldId id="422" r:id="rId14"/>
    <p:sldId id="435" r:id="rId15"/>
    <p:sldId id="423" r:id="rId16"/>
    <p:sldId id="424" r:id="rId17"/>
    <p:sldId id="439" r:id="rId18"/>
    <p:sldId id="426" r:id="rId19"/>
    <p:sldId id="427" r:id="rId20"/>
    <p:sldId id="428" r:id="rId21"/>
    <p:sldId id="429" r:id="rId22"/>
    <p:sldId id="431" r:id="rId23"/>
    <p:sldId id="430" r:id="rId24"/>
    <p:sldId id="432" r:id="rId25"/>
    <p:sldId id="437" r:id="rId26"/>
    <p:sldId id="440" r:id="rId27"/>
    <p:sldId id="383" r:id="rId28"/>
    <p:sldId id="384" r:id="rId29"/>
    <p:sldId id="385" r:id="rId30"/>
    <p:sldId id="436" r:id="rId31"/>
    <p:sldId id="386" r:id="rId32"/>
    <p:sldId id="387" r:id="rId33"/>
    <p:sldId id="388" r:id="rId34"/>
    <p:sldId id="412" r:id="rId35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AA01"/>
    <a:srgbClr val="C0C0C0"/>
    <a:srgbClr val="FF6699"/>
    <a:srgbClr val="99CC00"/>
    <a:srgbClr val="669900"/>
    <a:srgbClr val="76B531"/>
    <a:srgbClr val="FF9999"/>
    <a:srgbClr val="6699FF"/>
    <a:srgbClr val="FFFFCC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28" autoAdjust="0"/>
  </p:normalViewPr>
  <p:slideViewPr>
    <p:cSldViewPr>
      <p:cViewPr varScale="1">
        <p:scale>
          <a:sx n="82" d="100"/>
          <a:sy n="82" d="100"/>
        </p:scale>
        <p:origin x="18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00" y="-108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31232091690544644"/>
          <c:y val="0.11764705882352969"/>
          <c:w val="0.37822349570200692"/>
          <c:h val="0.77647058823529358"/>
        </c:manualLayout>
      </c:layout>
      <c:pieChart>
        <c:varyColors val="1"/>
        <c:ser>
          <c:idx val="0"/>
          <c:order val="0"/>
          <c:spPr>
            <a:solidFill>
              <a:srgbClr val="9999FF"/>
            </a:solidFill>
            <a:ln w="15308">
              <a:solidFill>
                <a:srgbClr val="000000"/>
              </a:solidFill>
              <a:prstDash val="solid"/>
            </a:ln>
          </c:spPr>
          <c:dPt>
            <c:idx val="0"/>
            <c:bubble3D val="0"/>
            <c:spPr>
              <a:noFill/>
              <a:ln w="30616">
                <a:noFill/>
              </a:ln>
            </c:spPr>
          </c:dPt>
          <c:dPt>
            <c:idx val="1"/>
            <c:bubble3D val="0"/>
            <c:spPr>
              <a:pattFill prst="pct50">
                <a:fgClr>
                  <a:srgbClr val="99CC00"/>
                </a:fgClr>
                <a:bgClr>
                  <a:srgbClr val="FFFFFF"/>
                </a:bgClr>
              </a:pattFill>
              <a:ln w="3827">
                <a:solidFill>
                  <a:srgbClr val="FFFFFF"/>
                </a:solidFill>
                <a:prstDash val="solid"/>
              </a:ln>
            </c:spPr>
          </c:dPt>
          <c:val>
            <c:numRef>
              <c:f>Tabelle1!$D$1:$D$2</c:f>
              <c:numCache>
                <c:formatCode>0.00%</c:formatCode>
                <c:ptCount val="2"/>
                <c:pt idx="0">
                  <c:v>0.88888888888889095</c:v>
                </c:pt>
                <c:pt idx="1">
                  <c:v>0.1111111111111113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30616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11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78BB133F-23F2-4118-BD0C-91845997A323}" type="datetime1">
              <a:rPr lang="de-DE" altLang="de-DE"/>
              <a:pPr>
                <a:defRPr/>
              </a:pPr>
              <a:t>17.01.2020</a:t>
            </a:fld>
            <a:endParaRPr lang="de-DE" altLang="de-DE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+mn-ea"/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18189504-D14D-4631-BEF9-2D7E4E87E5C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859958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2F30F50-E91B-475C-85BD-F31B332CB862}" type="datetime1">
              <a:rPr lang="de-DE" altLang="de-DE"/>
              <a:pPr>
                <a:defRPr/>
              </a:pPr>
              <a:t>17.01.2020</a:t>
            </a:fld>
            <a:endParaRPr lang="de-DE" alt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 bearbeiten</a:t>
            </a:r>
          </a:p>
          <a:p>
            <a:pPr lvl="1"/>
            <a:r>
              <a:rPr lang="de-DE" altLang="de-DE" noProof="0" smtClean="0"/>
              <a:t>Zweite Ebene</a:t>
            </a:r>
          </a:p>
          <a:p>
            <a:pPr lvl="2"/>
            <a:r>
              <a:rPr lang="de-DE" altLang="de-DE" noProof="0" smtClean="0"/>
              <a:t>Dritte Ebene</a:t>
            </a:r>
          </a:p>
          <a:p>
            <a:pPr lvl="3"/>
            <a:r>
              <a:rPr lang="de-DE" altLang="de-DE" noProof="0" smtClean="0"/>
              <a:t>Vierte Ebene</a:t>
            </a:r>
          </a:p>
          <a:p>
            <a:pPr lvl="4"/>
            <a:r>
              <a:rPr lang="de-DE" alt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9CB40BB-A2AC-453C-A8BB-A9F9EF009C79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8559646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de-DE" altLang="de-DE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879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231126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844214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8889304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7072078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Kurse, die nicht angerechnet werden müssen:			Bedingungen: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BK/</a:t>
            </a:r>
            <a:r>
              <a:rPr lang="de-DE" sz="1200" kern="1200" dirty="0" err="1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Mu</a:t>
            </a:r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(2)						Schüler hat 40 andere Kurse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Religion/Ethik (4)					Kurse gehören nicht zu den mündlichen Prüfungsfächern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Sport (4)						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Alle Kurse aus dem Wahlbereich</a:t>
            </a:r>
          </a:p>
          <a:p>
            <a:r>
              <a:rPr lang="de-DE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Seminarkurs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5452349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193647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17017587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1436147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3376745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60400" y="427038"/>
            <a:ext cx="4089400" cy="30670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1" name="Notizenplatzhalter 2"/>
          <p:cNvSpPr>
            <a:spLocks noGrp="1"/>
          </p:cNvSpPr>
          <p:nvPr>
            <p:ph type="body" idx="1"/>
          </p:nvPr>
        </p:nvSpPr>
        <p:spPr bwMode="auto">
          <a:xfrm>
            <a:off x="661988" y="3954463"/>
            <a:ext cx="5438775" cy="57610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</a:pPr>
            <a:r>
              <a:rPr lang="de-DE" altLang="de-DE" baseline="0" dirty="0" smtClean="0">
                <a:ea typeface="ＭＳ Ｐゴシック" pitchFamily="34" charset="-128"/>
              </a:rPr>
              <a:t>2 Fs oder 2 </a:t>
            </a:r>
            <a:r>
              <a:rPr lang="de-DE" altLang="de-DE" baseline="0" dirty="0" err="1" smtClean="0">
                <a:ea typeface="ＭＳ Ｐゴシック" pitchFamily="34" charset="-128"/>
              </a:rPr>
              <a:t>Nw</a:t>
            </a:r>
            <a:r>
              <a:rPr lang="de-DE" altLang="de-DE" baseline="0" dirty="0" smtClean="0">
                <a:ea typeface="ＭＳ Ｐゴシック" pitchFamily="34" charset="-128"/>
              </a:rPr>
              <a:t> in den LF nur dann möglich, wenn D oder M LF.</a:t>
            </a:r>
            <a:endParaRPr lang="de-DE" b="0" baseline="0" dirty="0" smtClean="0"/>
          </a:p>
          <a:p>
            <a:r>
              <a:rPr lang="de-DE" b="0" u="sng" baseline="0" dirty="0" smtClean="0"/>
              <a:t>Was nicht geht:</a:t>
            </a:r>
          </a:p>
          <a:p>
            <a:r>
              <a:rPr lang="de-DE" b="0" baseline="0" dirty="0" smtClean="0"/>
              <a:t>-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Fs oder Fs, Fs,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, da dann: D und M mündlich =&gt; AF II nicht abgedeckt!</a:t>
            </a:r>
          </a:p>
          <a:p>
            <a:pPr marL="171450" indent="-171450">
              <a:buFontTx/>
              <a:buChar char="-"/>
            </a:pPr>
            <a:r>
              <a:rPr lang="de-DE" b="0" baseline="0" dirty="0" smtClean="0"/>
              <a:t>Fs, Fs und </a:t>
            </a:r>
            <a:r>
              <a:rPr lang="de-DE" b="0" baseline="0" dirty="0" err="1" smtClean="0"/>
              <a:t>Mu</a:t>
            </a:r>
            <a:r>
              <a:rPr lang="de-DE" b="0" baseline="0" dirty="0" smtClean="0"/>
              <a:t>, BK, </a:t>
            </a:r>
            <a:r>
              <a:rPr lang="de-DE" b="0" baseline="0" dirty="0" err="1" smtClean="0"/>
              <a:t>Sp</a:t>
            </a:r>
            <a:r>
              <a:rPr lang="de-DE" b="0" baseline="0" dirty="0" smtClean="0"/>
              <a:t> </a:t>
            </a:r>
            <a:r>
              <a:rPr lang="de-DE" b="0" baseline="0" dirty="0" smtClean="0">
                <a:sym typeface="Wingdings" panose="05000000000000000000" pitchFamily="2" charset="2"/>
              </a:rPr>
              <a:t> gleiches Problem!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Char char="-"/>
              <a:tabLst/>
              <a:defRPr/>
            </a:pPr>
            <a:r>
              <a:rPr lang="de-DE" b="0" baseline="0" dirty="0" err="1" smtClean="0"/>
              <a:t>Nw</a:t>
            </a:r>
            <a:r>
              <a:rPr lang="de-DE" b="0" baseline="0" dirty="0" smtClean="0"/>
              <a:t>, </a:t>
            </a:r>
            <a:r>
              <a:rPr lang="de-DE" b="0" baseline="0" dirty="0" err="1" smtClean="0"/>
              <a:t>Nw</a:t>
            </a:r>
            <a:r>
              <a:rPr lang="de-DE" b="0" baseline="0" dirty="0" smtClean="0"/>
              <a:t> und </a:t>
            </a:r>
            <a:r>
              <a:rPr lang="de-DE" b="0" baseline="0" dirty="0" err="1" smtClean="0"/>
              <a:t>Mu</a:t>
            </a:r>
            <a:r>
              <a:rPr lang="de-DE" b="0" baseline="0" dirty="0" smtClean="0"/>
              <a:t>, BK, </a:t>
            </a:r>
            <a:r>
              <a:rPr lang="de-DE" b="0" baseline="0" dirty="0" err="1" smtClean="0"/>
              <a:t>Sp</a:t>
            </a:r>
            <a:r>
              <a:rPr lang="de-DE" b="0" baseline="0" dirty="0" smtClean="0"/>
              <a:t> </a:t>
            </a:r>
            <a:r>
              <a:rPr lang="de-DE" b="0" baseline="0" dirty="0" smtClean="0">
                <a:sym typeface="Wingdings" panose="05000000000000000000" pitchFamily="2" charset="2"/>
              </a:rPr>
              <a:t> gleiches Problem!</a:t>
            </a:r>
            <a:endParaRPr lang="de-DE" dirty="0" smtClean="0"/>
          </a:p>
          <a:p>
            <a:r>
              <a:rPr lang="de-DE" dirty="0" smtClean="0"/>
              <a:t>Wenn weder</a:t>
            </a:r>
            <a:r>
              <a:rPr lang="de-DE" baseline="0" dirty="0" smtClean="0"/>
              <a:t> D noch M als Leistungsfach gewählt wird, muss das 3. LF aus dem gesellschaftswissenschaftlichen Aufgabenfeld sein.</a:t>
            </a:r>
            <a:endParaRPr lang="de-DE" dirty="0" smtClean="0"/>
          </a:p>
          <a:p>
            <a:pPr marL="228600" indent="-228600" eaLnBrk="1" hangingPunct="1">
              <a:spcBef>
                <a:spcPct val="0"/>
              </a:spcBef>
            </a:pPr>
            <a:endParaRPr lang="de-DE" altLang="de-DE" dirty="0" smtClean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02480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Keine Versetzung und in der Regel keine </a:t>
            </a:r>
            <a:r>
              <a:rPr lang="de-DE" altLang="de-DE" dirty="0" err="1" smtClean="0">
                <a:latin typeface="Calibri" pitchFamily="34" charset="0"/>
              </a:rPr>
              <a:t>Umwahl</a:t>
            </a:r>
            <a:r>
              <a:rPr lang="de-DE" altLang="de-DE" dirty="0" smtClean="0">
                <a:latin typeface="Calibri" pitchFamily="34" charset="0"/>
              </a:rPr>
              <a:t> möglich:	(Leitfaden</a:t>
            </a:r>
            <a:r>
              <a:rPr lang="de-DE" altLang="de-DE" baseline="0" dirty="0" smtClean="0">
                <a:latin typeface="Calibri" pitchFamily="34" charset="0"/>
              </a:rPr>
              <a:t> S. 6)</a:t>
            </a:r>
            <a:endParaRPr lang="de-DE" altLang="de-DE" dirty="0" smtClean="0">
              <a:latin typeface="Calibri" pitchFamily="34" charset="0"/>
            </a:endParaRP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innerhalb der ersten 2 Wochen zu Beginn der Jahrgangsstufen</a:t>
            </a: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begründeter Antrag</a:t>
            </a:r>
          </a:p>
          <a:p>
            <a:pPr marL="709612" lvl="1" indent="-171450" eaLnBrk="1" hangingPunct="1">
              <a:buFont typeface="Arial" panose="020B0604020202020204" pitchFamily="34" charset="0"/>
              <a:buChar char="•"/>
            </a:pPr>
            <a:r>
              <a:rPr lang="de-DE" altLang="de-DE" dirty="0" smtClean="0">
                <a:latin typeface="Calibri" pitchFamily="34" charset="0"/>
              </a:rPr>
              <a:t>Schulleitung</a:t>
            </a:r>
            <a:r>
              <a:rPr lang="de-DE" altLang="de-DE" baseline="0" dirty="0" smtClean="0">
                <a:latin typeface="Calibri" pitchFamily="34" charset="0"/>
              </a:rPr>
              <a:t> entscheidet</a:t>
            </a:r>
          </a:p>
        </p:txBody>
      </p:sp>
    </p:spTree>
    <p:extLst>
      <p:ext uri="{BB962C8B-B14F-4D97-AF65-F5344CB8AC3E}">
        <p14:creationId xmlns:p14="http://schemas.microsoft.com/office/powerpoint/2010/main" val="63270031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1303535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5485345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235367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Vertiefungskurs</a:t>
            </a:r>
            <a:r>
              <a:rPr lang="de-DE" altLang="de-DE" baseline="0" dirty="0" smtClean="0">
                <a:latin typeface="Calibri" pitchFamily="34" charset="0"/>
              </a:rPr>
              <a:t> Sprache?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73855473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 smtClean="0"/>
              <a:t>Festlegung,</a:t>
            </a:r>
            <a:r>
              <a:rPr lang="de-DE" baseline="0" dirty="0" smtClean="0"/>
              <a:t> welche LF doppelt gewertet werden: 1 Schultag nach Ausgabe des Zeugnisses im 4. HJ</a:t>
            </a:r>
            <a:endParaRPr lang="de-DE" dirty="0" smtClean="0"/>
          </a:p>
          <a:p>
            <a:r>
              <a:rPr lang="de-DE" dirty="0" smtClean="0"/>
              <a:t>Punktzahl:</a:t>
            </a:r>
            <a:r>
              <a:rPr lang="de-DE" baseline="0" dirty="0" smtClean="0"/>
              <a:t> Summe der Punkte in den eingebrachten Fächern in 4 HJ, wobei die gewählten LF doppelt gezählt werden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Zusätzlich gilt: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• Freie Auswahl aus den nicht anrechnungspflichtigen Kursen (falls Anzahl unter 40)</a:t>
            </a:r>
          </a:p>
          <a:p>
            <a:r>
              <a:rPr lang="de-DE" sz="1200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• </a:t>
            </a:r>
            <a:r>
              <a:rPr lang="de-DE" baseline="0" dirty="0" smtClean="0"/>
              <a:t>Wenn Seminarkurs in Block I angerechnet wird </a:t>
            </a:r>
            <a:r>
              <a:rPr lang="de-DE" baseline="0" dirty="0" smtClean="0">
                <a:sym typeface="Wingdings" panose="05000000000000000000" pitchFamily="2" charset="2"/>
              </a:rPr>
              <a:t> Vorsicht: 40 Kurse dürfen nicht überschritten werden und Seminarkurs wird dann mit 2 Kursen angerechnet.</a:t>
            </a:r>
          </a:p>
          <a:p>
            <a:endParaRPr lang="de-DE" dirty="0" smtClean="0"/>
          </a:p>
          <a:p>
            <a:endParaRPr lang="de-DE" baseline="0" dirty="0" smtClean="0"/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877647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dirty="0" smtClean="0"/>
              <a:t>Der Grund dafür</a:t>
            </a:r>
            <a:r>
              <a:rPr lang="de-DE" baseline="0" dirty="0" smtClean="0"/>
              <a:t> ist, dass insgesamt in vierfacher Wertung 4 Punkte erreicht werden müssen und schriftlich : mündlich = 2:1 ist (AGVO)</a:t>
            </a:r>
          </a:p>
          <a:p>
            <a:pPr marL="171450" indent="-171450">
              <a:buFont typeface="Symbol"/>
              <a:buChar char="Þ"/>
            </a:pPr>
            <a:r>
              <a:rPr lang="de-DE" baseline="0" dirty="0" smtClean="0"/>
              <a:t>(0*2+3)/3 *4 = 4 Punkte, während (0*2+2)/3 *4 = 2,67 = 3 Punkte (gerundet)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60620771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612394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06857231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892040475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Somit wäre beispielsweise die folgende Prüfungsfachkombination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möglich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: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LF: Mathematik, Physik,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Informatik	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BF: Deutsch, Geschichte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Sollte eine „klassische“ Naturwissenschaft, also beispielsweise Physik, als weiteres BF außerhalb der Prüfungsbelegung gewählt worden sein, so ist gemäß Erlass auch die folgende Prüfungsfachkombination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möglich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: </a:t>
            </a:r>
          </a:p>
          <a:p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LF: Mathematik, Englisch, </a:t>
            </a:r>
            <a:r>
              <a:rPr lang="de-DE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Informatik	</a:t>
            </a:r>
            <a:r>
              <a:rPr lang="de-D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BF: Deutsch, Geschichte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394538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3 Aufgabenfelder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Pflichtbereich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Wahlbereich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dirty="0" smtClean="0">
                <a:latin typeface="Calibri" pitchFamily="34" charset="0"/>
              </a:rPr>
              <a:t>Vertiefungskurs Sprache?</a:t>
            </a: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47001001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1546990261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400003236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772991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sz="1200" dirty="0" smtClean="0"/>
              <a:t>Leitfaden S. 10/11 oder Folie 19</a:t>
            </a: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sz="1200" dirty="0" smtClean="0">
              <a:latin typeface="Calibri" pitchFamily="34" charset="0"/>
            </a:endParaRPr>
          </a:p>
          <a:p>
            <a:pPr marL="538162" lvl="1" indent="0" eaLnBrk="1" hangingPunct="1">
              <a:buFont typeface="Symbol" panose="05050102010706020507" pitchFamily="18" charset="2"/>
              <a:buNone/>
            </a:pPr>
            <a:r>
              <a:rPr lang="de-DE" altLang="de-DE" sz="1200" smtClean="0">
                <a:latin typeface="Calibri" pitchFamily="34" charset="0"/>
              </a:rPr>
              <a:t>Vertiefungskurs</a:t>
            </a:r>
            <a:r>
              <a:rPr lang="de-DE" altLang="de-DE" sz="1200" baseline="0" smtClean="0">
                <a:latin typeface="Calibri" pitchFamily="34" charset="0"/>
              </a:rPr>
              <a:t> Sprache</a:t>
            </a: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2186605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909454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de-DE" altLang="de-DE" dirty="0" smtClean="0"/>
              <a:t>Zuordnung möglichst AF II</a:t>
            </a:r>
          </a:p>
        </p:txBody>
      </p:sp>
    </p:spTree>
    <p:extLst>
      <p:ext uri="{BB962C8B-B14F-4D97-AF65-F5344CB8AC3E}">
        <p14:creationId xmlns:p14="http://schemas.microsoft.com/office/powerpoint/2010/main" val="2942851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522377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765646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3665263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8162" lvl="1" indent="0" eaLnBrk="1" hangingPunct="1">
              <a:buFont typeface="Symbol" panose="05050102010706020507" pitchFamily="18" charset="2"/>
              <a:buNone/>
            </a:pPr>
            <a:endParaRPr lang="de-DE" altLang="de-DE" dirty="0" smtClean="0">
              <a:latin typeface="Calibri" pitchFamily="34" charset="0"/>
            </a:endParaRPr>
          </a:p>
          <a:p>
            <a:pPr eaLnBrk="1" hangingPunct="1">
              <a:spcBef>
                <a:spcPct val="0"/>
              </a:spcBef>
            </a:pPr>
            <a:endParaRPr lang="de-DE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262093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6078DD-8CDD-43BF-9528-D60290819F6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76424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2DBAA9-EA57-4BC1-A3BD-1B7E643793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943619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C2D2-E50F-4C20-8651-046F7A9B1A3E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385537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3C840F-6B41-44ED-AAA4-55C1F9A85C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8" name="Rechteck 7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9" name="Gruppieren 8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420058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ED3C67-B1EB-4E75-A48E-40D85FED573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12" name="Gruppieren 11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1" name="Gruppieren 10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8" name="Grafik 7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235584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EEDFB-AA27-4A26-9EA7-3775C407DC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423244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1170-1723-4555-AD14-AF4F3F3FB8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10" name="Gruppieren 9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11" name="Rechteck 10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2" name="Gruppieren 11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3" name="Grafik 12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Grafik 13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3844260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00A0E-DD6A-4A0E-B3D6-A1C2CE9CCE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6" name="Gruppieren 5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7" name="Rechteck 6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8" name="Gruppieren 7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9" name="Grafik 8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" name="Grafik 9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223792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535AD-A3FC-423C-B72E-2341DE5D0E9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5" name="Gruppieren 4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6" name="Rechteck 5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7" name="Gruppieren 6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8" name="Grafik 7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9" name="Grafik 8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635404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E265D-6D95-481B-9F8B-7853C52625D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47604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Mastertextformat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B4BC42-663A-4558-B442-023EAE6C101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grpSp>
        <p:nvGrpSpPr>
          <p:cNvPr id="8" name="Gruppieren 7"/>
          <p:cNvGrpSpPr/>
          <p:nvPr userDrawn="1"/>
        </p:nvGrpSpPr>
        <p:grpSpPr>
          <a:xfrm>
            <a:off x="7524328" y="116632"/>
            <a:ext cx="1440160" cy="792089"/>
            <a:chOff x="5940152" y="332655"/>
            <a:chExt cx="1906489" cy="1081378"/>
          </a:xfrm>
        </p:grpSpPr>
        <p:sp>
          <p:nvSpPr>
            <p:cNvPr id="9" name="Rechteck 8"/>
            <p:cNvSpPr/>
            <p:nvPr userDrawn="1"/>
          </p:nvSpPr>
          <p:spPr>
            <a:xfrm>
              <a:off x="5942607" y="339508"/>
              <a:ext cx="1869976" cy="1074525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grpSp>
          <p:nvGrpSpPr>
            <p:cNvPr id="10" name="Gruppieren 9"/>
            <p:cNvGrpSpPr/>
            <p:nvPr userDrawn="1"/>
          </p:nvGrpSpPr>
          <p:grpSpPr>
            <a:xfrm>
              <a:off x="5940152" y="332655"/>
              <a:ext cx="1906489" cy="1066594"/>
              <a:chOff x="6572531" y="332656"/>
              <a:chExt cx="1906489" cy="1066594"/>
            </a:xfrm>
          </p:grpSpPr>
          <p:pic>
            <p:nvPicPr>
              <p:cNvPr id="11" name="Grafik 10" descr="KMG Banner.gif"/>
              <p:cNvPicPr/>
              <p:nvPr userDrawn="1"/>
            </p:nvPicPr>
            <p:blipFill rotWithShape="1">
              <a:blip r:embed="rId2"/>
              <a:srcRect l="64942"/>
              <a:stretch/>
            </p:blipFill>
            <p:spPr bwMode="auto">
              <a:xfrm>
                <a:off x="6588224" y="332656"/>
                <a:ext cx="1869976" cy="7048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Grafik 11" descr="KMG Banner.gif"/>
              <p:cNvPicPr/>
              <p:nvPr userDrawn="1"/>
            </p:nvPicPr>
            <p:blipFill rotWithShape="1">
              <a:blip r:embed="rId2"/>
              <a:srcRect r="35150"/>
              <a:stretch/>
            </p:blipFill>
            <p:spPr bwMode="auto">
              <a:xfrm>
                <a:off x="6572531" y="1037506"/>
                <a:ext cx="1906489" cy="3617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val="1898400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F1AD6A3-B0CB-4935-946C-E02E2301888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Microsoft_Excel_97-2003-Arbeitsblatt2.xls"/><Relationship Id="rId12" Type="http://schemas.openxmlformats.org/officeDocument/2006/relationships/chart" Target="../charts/chart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emf"/><Relationship Id="rId5" Type="http://schemas.openxmlformats.org/officeDocument/2006/relationships/image" Target="../media/image5.emf"/><Relationship Id="rId10" Type="http://schemas.openxmlformats.org/officeDocument/2006/relationships/oleObject" Target="../embeddings/Microsoft_Excel_97-2003-Arbeitsblatt3.xls"/><Relationship Id="rId4" Type="http://schemas.openxmlformats.org/officeDocument/2006/relationships/oleObject" Target="../embeddings/Microsoft_Excel_97-2003-Arbeitsblatt1.xls"/><Relationship Id="rId9" Type="http://schemas.openxmlformats.org/officeDocument/2006/relationships/oleObject" Target="../embeddings/oleObject3.bin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2656"/>
            <a:ext cx="7772400" cy="1728192"/>
          </a:xfrm>
        </p:spPr>
        <p:txBody>
          <a:bodyPr/>
          <a:lstStyle/>
          <a:p>
            <a:pPr eaLnBrk="1" hangingPunct="1"/>
            <a:r>
              <a:rPr lang="de-DE" altLang="de-DE" sz="4000" dirty="0" smtClean="0">
                <a:latin typeface="Calibri" pitchFamily="34" charset="0"/>
              </a:rPr>
              <a:t/>
            </a:r>
            <a:br>
              <a:rPr lang="de-DE" altLang="de-DE" sz="4000" dirty="0" smtClean="0">
                <a:latin typeface="Calibri" pitchFamily="34" charset="0"/>
              </a:rPr>
            </a:br>
            <a:r>
              <a:rPr lang="de-DE" altLang="de-DE" sz="3000" b="1" dirty="0" smtClean="0">
                <a:latin typeface="+mn-lt"/>
              </a:rPr>
              <a:t>Die gymnasiale Oberstufe</a:t>
            </a:r>
            <a:br>
              <a:rPr lang="de-DE" altLang="de-DE" sz="3000" b="1" dirty="0" smtClean="0">
                <a:latin typeface="+mn-lt"/>
              </a:rPr>
            </a:br>
            <a:r>
              <a:rPr lang="de-DE" altLang="de-DE" sz="3000" b="1" dirty="0" smtClean="0">
                <a:latin typeface="+mn-lt"/>
              </a:rPr>
              <a:t>am allgemein bildenden Gymnasium</a:t>
            </a:r>
            <a:br>
              <a:rPr lang="de-DE" altLang="de-DE" sz="3000" b="1" dirty="0" smtClean="0">
                <a:latin typeface="+mn-lt"/>
              </a:rPr>
            </a:br>
            <a:r>
              <a:rPr lang="de-DE" altLang="de-DE" sz="3000" b="1" dirty="0" smtClean="0">
                <a:latin typeface="+mn-lt"/>
              </a:rPr>
              <a:t>in Baden-Württemberg – Abitur 2022</a:t>
            </a:r>
            <a:r>
              <a:rPr lang="de-DE" altLang="de-DE" dirty="0" smtClean="0">
                <a:latin typeface="Calibri" pitchFamily="34" charset="0"/>
              </a:rPr>
              <a:t/>
            </a:r>
            <a:br>
              <a:rPr lang="de-DE" altLang="de-DE" dirty="0" smtClean="0">
                <a:latin typeface="Calibri" pitchFamily="34" charset="0"/>
              </a:rPr>
            </a:br>
            <a:r>
              <a:rPr lang="de-DE" altLang="de-DE" sz="4000" dirty="0" smtClean="0">
                <a:latin typeface="Calibri" pitchFamily="34" charset="0"/>
              </a:rPr>
              <a:t> 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899592" y="2060848"/>
            <a:ext cx="734481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Allgemeines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Fächer und Kurse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Leistungsmessung </a:t>
            </a:r>
            <a:r>
              <a:rPr lang="de-DE" sz="2200" dirty="0">
                <a:latin typeface="+mn-lt"/>
              </a:rPr>
              <a:t>und </a:t>
            </a:r>
            <a:r>
              <a:rPr lang="de-DE" sz="2200" dirty="0" smtClean="0">
                <a:latin typeface="+mn-lt"/>
              </a:rPr>
              <a:t>Notengebung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Belegungs- und Anrechnungspflicht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Kurswahl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Abiturprüfung</a:t>
            </a:r>
            <a:endParaRPr lang="de-DE" sz="2200" dirty="0">
              <a:latin typeface="+mn-lt"/>
            </a:endParaRP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Gesamtqualifikation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Zeitlicher Überblick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Besonderheiten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Wiederholung</a:t>
            </a:r>
          </a:p>
          <a:p>
            <a:pPr>
              <a:spcAft>
                <a:spcPts val="600"/>
              </a:spcAft>
            </a:pPr>
            <a:r>
              <a:rPr lang="de-DE" sz="2200" dirty="0" smtClean="0">
                <a:latin typeface="+mn-lt"/>
              </a:rPr>
              <a:t>Fachhochschulreife</a:t>
            </a:r>
            <a:endParaRPr lang="de-DE" sz="2200" dirty="0">
              <a:latin typeface="+mn-lt"/>
            </a:endParaRPr>
          </a:p>
        </p:txBody>
      </p:sp>
      <p:pic>
        <p:nvPicPr>
          <p:cNvPr id="6" name="Picture 16" descr="C:\Users\Herbert\Downloads\kmg_neusenkrec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306469"/>
            <a:ext cx="1301750" cy="396716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064896" cy="1512168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Leistungsfächer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In den 4 HJ der Kursstufe müssen im Umfang von je</a:t>
            </a:r>
            <a:br>
              <a:rPr lang="de-DE" altLang="de-DE" sz="2200" dirty="0" smtClean="0"/>
            </a:br>
            <a:r>
              <a:rPr lang="de-DE" altLang="de-DE" sz="2200" dirty="0" smtClean="0"/>
              <a:t>5 Wochenstunden 3 Leistungsfächer belegt werden: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</p:txBody>
      </p:sp>
      <p:sp>
        <p:nvSpPr>
          <p:cNvPr id="7" name="Rechteck 6"/>
          <p:cNvSpPr/>
          <p:nvPr/>
        </p:nvSpPr>
        <p:spPr bwMode="auto">
          <a:xfrm>
            <a:off x="395536" y="2492896"/>
            <a:ext cx="8100000" cy="2132370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2 Fächer </a:t>
            </a:r>
            <a:r>
              <a:rPr lang="de-DE" sz="2200" u="sng" dirty="0">
                <a:latin typeface="Arial" panose="020B0604020202020204" pitchFamily="34" charset="0"/>
                <a:cs typeface="Arial" panose="020B0604020202020204" pitchFamily="34" charset="0"/>
              </a:rPr>
              <a:t>aus:</a:t>
            </a:r>
          </a:p>
          <a:p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Fremdsprache (spätestens ab Klasse 8 beginnend)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Naturwissenschaft (Bio,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395536" y="4695367"/>
            <a:ext cx="8100000" cy="821865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0" lang="de-DE" sz="2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Fach</a:t>
            </a:r>
            <a:r>
              <a:rPr kumimoji="0" lang="de-DE" sz="2200" b="0" i="0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de-DE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frei wählbar aus dem Pflichtbereich</a:t>
            </a:r>
            <a:br>
              <a:rPr kumimoji="0" lang="de-DE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kumimoji="0" lang="de-DE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kumimoji="0" lang="de-DE" sz="23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>
                <a:latin typeface="Arial" panose="020B0604020202020204" pitchFamily="34" charset="0"/>
                <a:cs typeface="Arial" panose="020B0604020202020204" pitchFamily="34" charset="0"/>
              </a:rPr>
              <a:t>(unter der Voraussetzung, dass alle 3 Aufgabenfelder in der Abiturprüfung abgedeckt </a:t>
            </a:r>
            <a:r>
              <a:rPr lang="de-DE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und Mathematik sowie Deutsch schriftliche oder mündliche Prüfungsfächer sind)</a:t>
            </a:r>
            <a:endParaRPr kumimoji="0" lang="de-DE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  <p:sp>
        <p:nvSpPr>
          <p:cNvPr id="1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424936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96288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064896" cy="2016224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Basisfächer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Neben den 12 fünfstündigen Kursen der Leistungsfächer sind mindestens 30 Kurse in weiteren Fächern zu belegen, darunter – falls nicht bereits als Leistungsfach belegt – durchgängig über 4 HJ folgende Fächer:</a:t>
            </a:r>
            <a:endParaRPr lang="de-DE" alt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dirty="0"/>
          </a:p>
        </p:txBody>
      </p:sp>
      <p:sp>
        <p:nvSpPr>
          <p:cNvPr id="9" name="Textfeld 8"/>
          <p:cNvSpPr txBox="1"/>
          <p:nvPr/>
        </p:nvSpPr>
        <p:spPr>
          <a:xfrm>
            <a:off x="467544" y="3284984"/>
            <a:ext cx="8100000" cy="2508379"/>
          </a:xfrm>
          <a:prstGeom prst="rect">
            <a:avLst/>
          </a:prstGeom>
          <a:solidFill>
            <a:srgbClr val="FFFFCC"/>
          </a:solidFill>
        </p:spPr>
        <p:txBody>
          <a:bodyPr wrap="square" numCol="2" rtlCol="0">
            <a:spAutoFit/>
          </a:bodyPr>
          <a:lstStyle/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Deutsch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Mathematik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Fremdsprache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Naturwissenschaft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 weitere Fs oder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Nw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Geschichte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Geographie und </a:t>
            </a:r>
            <a:r>
              <a:rPr lang="de-DE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Gk</a:t>
            </a:r>
            <a:endParaRPr lang="de-DE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Religionslehre oder Ethik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BK oder Musik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endParaRPr lang="de-DE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10000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18078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Belegungspflicht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Zahl der zu belegenden Kurse ist vorgeschrieben: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12 fünfstündige Kurse (Leistungsfächer)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mindestens 30 weitere Kurse in den übrigen 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und</a:t>
            </a:r>
            <a:r>
              <a:rPr lang="de-DE" altLang="de-DE" sz="2200" dirty="0"/>
              <a:t> </a:t>
            </a:r>
            <a:r>
              <a:rPr lang="de-DE" altLang="de-DE" sz="1800" dirty="0" smtClean="0"/>
              <a:t>(unabhängig vom Profil der Mittelstufe)</a:t>
            </a:r>
            <a:r>
              <a:rPr lang="de-DE" altLang="de-DE" sz="2200" dirty="0" smtClean="0"/>
              <a:t>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dirty="0" smtClean="0"/>
              <a:t>Anders formuliert: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Mindestens 42 Kurse sind belegungspflichtig!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  <p:sp>
        <p:nvSpPr>
          <p:cNvPr id="8" name="Rechteck 7"/>
          <p:cNvSpPr/>
          <p:nvPr/>
        </p:nvSpPr>
        <p:spPr bwMode="auto">
          <a:xfrm>
            <a:off x="1403648" y="3717032"/>
            <a:ext cx="5544616" cy="1152128"/>
          </a:xfrm>
          <a:prstGeom prst="rect">
            <a:avLst/>
          </a:prstGeom>
          <a:solidFill>
            <a:srgbClr val="FFFFC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2 Fremdsprachen + 1 Naturwissenschaft         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de-DE" i="1" dirty="0" smtClean="0">
                <a:latin typeface="Arial" panose="020B0604020202020204" pitchFamily="34" charset="0"/>
                <a:cs typeface="Arial" panose="020B0604020202020204" pitchFamily="34" charset="0"/>
              </a:rPr>
              <a:t>oder</a:t>
            </a:r>
          </a:p>
          <a:p>
            <a:r>
              <a:rPr lang="de-DE" dirty="0" smtClean="0">
                <a:latin typeface="Arial" panose="020B0604020202020204" pitchFamily="34" charset="0"/>
                <a:cs typeface="Arial" panose="020B0604020202020204" pitchFamily="34" charset="0"/>
              </a:rPr>
              <a:t>1 Fremdsprache + 2 Naturwissenschaften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1331640" y="3645024"/>
            <a:ext cx="4824536" cy="1296144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067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Anrechnungspflicht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Zahl der anzurechnenden Kurse ist vorgeschrieben: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12  Kurse in den Leistungsfächern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28 Kurse in den übrigen Fächern</a:t>
            </a:r>
            <a:br>
              <a:rPr lang="de-DE" altLang="de-DE" sz="2200" dirty="0" smtClean="0"/>
            </a:br>
            <a:r>
              <a:rPr lang="de-DE" altLang="de-DE" sz="2200" dirty="0" smtClean="0"/>
              <a:t>(inklusive der mündlichen Prüfungsfächer)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dirty="0" smtClean="0"/>
              <a:t>Anders formuliert: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/>
              <a:t>Genau 40 Kurse sind anrechnungspflichtig!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</p:spTree>
    <p:extLst>
      <p:ext uri="{BB962C8B-B14F-4D97-AF65-F5344CB8AC3E}">
        <p14:creationId xmlns:p14="http://schemas.microsoft.com/office/powerpoint/2010/main" val="71645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352928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Belegungs- und Anrechnungspflicht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539552" y="1052736"/>
            <a:ext cx="39988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Belegungspflicht</a:t>
            </a:r>
            <a:endParaRPr lang="de-DE" b="1" dirty="0"/>
          </a:p>
        </p:txBody>
      </p:sp>
      <p:sp>
        <p:nvSpPr>
          <p:cNvPr id="10" name="Textfeld 9"/>
          <p:cNvSpPr txBox="1"/>
          <p:nvPr/>
        </p:nvSpPr>
        <p:spPr>
          <a:xfrm>
            <a:off x="539552" y="1484784"/>
            <a:ext cx="4005772" cy="473975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600" b="1" dirty="0" smtClean="0"/>
              <a:t>als Basisfach (wenn nicht LF):</a:t>
            </a:r>
            <a:r>
              <a:rPr lang="de-DE" sz="1600" dirty="0" smtClean="0"/>
              <a:t/>
            </a:r>
            <a:br>
              <a:rPr lang="de-DE" sz="1600" dirty="0" smtClean="0"/>
            </a:b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Fs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eine weitere Fs/</a:t>
            </a: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BK/</a:t>
            </a:r>
            <a:r>
              <a:rPr lang="de-DE" sz="1600" dirty="0" err="1" smtClean="0"/>
              <a:t>Mu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Geo</a:t>
            </a:r>
            <a:r>
              <a:rPr lang="de-DE" sz="1600" dirty="0" smtClean="0"/>
              <a:t>/</a:t>
            </a:r>
            <a:r>
              <a:rPr lang="de-DE" sz="1600" dirty="0" err="1" smtClean="0"/>
              <a:t>Gk</a:t>
            </a:r>
            <a:r>
              <a:rPr lang="de-DE" sz="1600" dirty="0" smtClean="0"/>
              <a:t> (2+2) (Ausnahme bei LF </a:t>
            </a:r>
            <a:r>
              <a:rPr lang="de-DE" sz="1600" dirty="0" err="1" smtClean="0"/>
              <a:t>Wi</a:t>
            </a:r>
            <a:r>
              <a:rPr lang="de-DE" sz="1600" dirty="0" smtClean="0"/>
              <a:t>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Religion/Ethik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Sport (4)</a:t>
            </a:r>
          </a:p>
          <a:p>
            <a:pPr>
              <a:spcAft>
                <a:spcPts val="300"/>
              </a:spcAft>
            </a:pP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ym typeface="Wingdings" panose="05000000000000000000" pitchFamily="2" charset="2"/>
              </a:rPr>
              <a:t>12 Kurse in LF (3 LF in 4 HJ)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r>
              <a:rPr lang="de-DE" sz="1600" b="1" dirty="0" smtClean="0">
                <a:sym typeface="Wingdings" panose="05000000000000000000" pitchFamily="2" charset="2"/>
              </a:rPr>
              <a:t>+ mindestens 30 weitere Kurse in Basisfächern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mindestens 42 </a:t>
            </a:r>
            <a:r>
              <a:rPr lang="de-DE" sz="1600" b="1" dirty="0" smtClean="0">
                <a:sym typeface="Wingdings" panose="05000000000000000000" pitchFamily="2" charset="2"/>
              </a:rPr>
              <a:t>Kurse insgesamt</a:t>
            </a:r>
            <a:endParaRPr lang="de-DE" sz="1600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4572000" y="1052736"/>
            <a:ext cx="3998845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/>
              <a:t>Anrechnungspflicht</a:t>
            </a:r>
            <a:endParaRPr lang="de-DE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4572000" y="1484784"/>
            <a:ext cx="4005772" cy="4741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1" dirty="0" smtClean="0"/>
              <a:t>je 4 Kurse in den 3 LF (davon die Kurse in 2 LF doppelt gewichtet)</a:t>
            </a:r>
          </a:p>
          <a:p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Deutsch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Mathematik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Fs (4) 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eine weitere Fs/</a:t>
            </a:r>
            <a:r>
              <a:rPr lang="de-DE" sz="1600" dirty="0" err="1" smtClean="0"/>
              <a:t>Nw</a:t>
            </a:r>
            <a:r>
              <a:rPr lang="de-DE" sz="1600" dirty="0" smtClean="0"/>
              <a:t>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BK/</a:t>
            </a:r>
            <a:r>
              <a:rPr lang="de-DE" sz="1600" dirty="0" err="1" smtClean="0"/>
              <a:t>Mu</a:t>
            </a:r>
            <a:r>
              <a:rPr lang="de-DE" sz="1600" dirty="0" smtClean="0"/>
              <a:t> (2)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Geschichte (4)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err="1" smtClean="0"/>
              <a:t>Geo</a:t>
            </a:r>
            <a:r>
              <a:rPr lang="de-DE" sz="1600" dirty="0" smtClean="0"/>
              <a:t>/</a:t>
            </a:r>
            <a:r>
              <a:rPr lang="de-DE" sz="1600" dirty="0" err="1" smtClean="0"/>
              <a:t>Gk</a:t>
            </a:r>
            <a:r>
              <a:rPr lang="de-DE" sz="1600" dirty="0" smtClean="0"/>
              <a:t> (2+2) (Ausnahme bei LF </a:t>
            </a:r>
            <a:r>
              <a:rPr lang="de-DE" sz="1600" dirty="0" err="1" smtClean="0"/>
              <a:t>Wi</a:t>
            </a:r>
            <a:r>
              <a:rPr lang="de-DE" sz="1600" dirty="0" smtClean="0"/>
              <a:t>)</a:t>
            </a: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600" dirty="0" smtClean="0"/>
              <a:t>Kurse der mündlichen Prüfungsfächer</a:t>
            </a:r>
          </a:p>
          <a:p>
            <a:pPr>
              <a:spcAft>
                <a:spcPts val="300"/>
              </a:spcAft>
            </a:pPr>
            <a:endParaRPr lang="de-DE" sz="1600" dirty="0" smtClean="0"/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ym typeface="Wingdings" panose="05000000000000000000" pitchFamily="2" charset="2"/>
              </a:rPr>
              <a:t>12 Kurse in LF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r>
              <a:rPr lang="de-DE" sz="1600" b="1" dirty="0" smtClean="0">
                <a:sym typeface="Wingdings" panose="05000000000000000000" pitchFamily="2" charset="2"/>
              </a:rPr>
              <a:t>+ 28 weitere Kurse in Basisfächern</a:t>
            </a:r>
            <a:br>
              <a:rPr lang="de-DE" sz="1600" b="1" dirty="0" smtClean="0">
                <a:sym typeface="Wingdings" panose="05000000000000000000" pitchFamily="2" charset="2"/>
              </a:rPr>
            </a:br>
            <a:endParaRPr lang="de-DE" sz="1600" b="1" dirty="0" smtClean="0">
              <a:sym typeface="Wingdings" panose="05000000000000000000" pitchFamily="2" charset="2"/>
            </a:endParaRPr>
          </a:p>
          <a:p>
            <a:pPr marL="285750" indent="-285750">
              <a:spcAft>
                <a:spcPts val="300"/>
              </a:spcAft>
              <a:buFont typeface="Arial" panose="020B0604020202020204" pitchFamily="34" charset="0"/>
              <a:buChar char="→"/>
            </a:pPr>
            <a:r>
              <a:rPr lang="de-DE" sz="16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genau 40 </a:t>
            </a:r>
            <a:r>
              <a:rPr lang="de-DE" sz="1600" b="1" dirty="0" smtClean="0">
                <a:sym typeface="Wingdings" panose="05000000000000000000" pitchFamily="2" charset="2"/>
              </a:rPr>
              <a:t>Kurse insgesamt</a:t>
            </a:r>
            <a:endParaRPr lang="de-DE" sz="1600" b="1" dirty="0"/>
          </a:p>
        </p:txBody>
      </p:sp>
    </p:spTree>
    <p:extLst>
      <p:ext uri="{BB962C8B-B14F-4D97-AF65-F5344CB8AC3E}">
        <p14:creationId xmlns:p14="http://schemas.microsoft.com/office/powerpoint/2010/main" val="3080734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15</a:t>
            </a:fld>
            <a:endParaRPr lang="de-DE" altLang="de-DE" dirty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14777"/>
              </p:ext>
            </p:extLst>
          </p:nvPr>
        </p:nvGraphicFramePr>
        <p:xfrm>
          <a:off x="1421650" y="1052736"/>
          <a:ext cx="2581992" cy="5227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27"/>
                <a:gridCol w="1209565"/>
              </a:tblGrid>
              <a:tr h="190415">
                <a:tc>
                  <a:txBody>
                    <a:bodyPr/>
                    <a:lstStyle/>
                    <a:p>
                      <a:endParaRPr lang="de-D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1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Leistungsfächer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Latein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Wahlbereich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Astronomie</a:t>
                      </a:r>
                      <a:endParaRPr lang="de-DE" sz="9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Besondere Lernleistung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52425" indent="0" algn="l">
                        <a:tabLst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Chor</a:t>
                      </a:r>
                      <a:endParaRPr lang="de-DE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Gesamtstunden/ Halbjahr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34+34+32+32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Belegte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Kurse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solidFill>
                          <a:schemeClr val="bg1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236142"/>
              </p:ext>
            </p:extLst>
          </p:nvPr>
        </p:nvGraphicFramePr>
        <p:xfrm>
          <a:off x="3986935" y="1052736"/>
          <a:ext cx="1209565" cy="522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</a:t>
                      </a:r>
                      <a:r>
                        <a:rPr lang="de-DE" sz="13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Französisch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51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8916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Seminarkurs (AF</a:t>
                      </a:r>
                      <a:r>
                        <a:rPr lang="de-DE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</a:t>
                      </a:r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357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36+36+33+33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099553"/>
              </p:ext>
            </p:extLst>
          </p:nvPr>
        </p:nvGraphicFramePr>
        <p:xfrm>
          <a:off x="5202070" y="1052736"/>
          <a:ext cx="1209565" cy="5222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3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Wirtschaft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  <a:b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Physik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</a:b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kern="1200" dirty="0" err="1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Gk</a:t>
                      </a:r>
                      <a:endParaRPr lang="de-DE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Religion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BK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89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32+34+34+32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3516446"/>
              </p:ext>
            </p:extLst>
          </p:nvPr>
        </p:nvGraphicFramePr>
        <p:xfrm>
          <a:off x="6417205" y="1052736"/>
          <a:ext cx="1209565" cy="52158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/>
              </a:tblGrid>
              <a:tr h="289560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Schüler 4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65515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015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008954">
                <a:tc>
                  <a:txBody>
                    <a:bodyPr/>
                    <a:lstStyle/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Geschichte</a:t>
                      </a:r>
                    </a:p>
                    <a:p>
                      <a:pPr algn="ctr"/>
                      <a:r>
                        <a:rPr lang="de-DE" sz="1200" kern="12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kern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kern="1200" dirty="0" err="1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Gk</a:t>
                      </a:r>
                      <a:endParaRPr lang="de-DE" sz="1200" kern="120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Ethik</a:t>
                      </a:r>
                    </a:p>
                    <a:p>
                      <a:pPr algn="ctr"/>
                      <a:r>
                        <a:rPr lang="de-DE" sz="12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endParaRPr lang="de-DE" sz="1200" kern="1200" dirty="0" smtClean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3432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34+34+32+32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059832" y="6309320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 smtClean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de-DE" sz="1400" dirty="0" smtClean="0">
                <a:solidFill>
                  <a:srgbClr val="FF0000"/>
                </a:solidFill>
              </a:rPr>
              <a:t>rote Fächer sind mündliche Prüfungsfächer</a:t>
            </a:r>
            <a:endParaRPr lang="de-DE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907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16</a:t>
            </a:fld>
            <a:endParaRPr lang="de-DE" altLang="de-DE" dirty="0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1320512"/>
              </p:ext>
            </p:extLst>
          </p:nvPr>
        </p:nvGraphicFramePr>
        <p:xfrm>
          <a:off x="1421650" y="1052736"/>
          <a:ext cx="2581992" cy="5489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427"/>
                <a:gridCol w="1209565"/>
              </a:tblGrid>
              <a:tr h="270908">
                <a:tc>
                  <a:txBody>
                    <a:bodyPr/>
                    <a:lstStyle/>
                    <a:p>
                      <a:endParaRPr lang="de-DE" sz="13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98848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Leistungsfächer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49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Fs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1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6649">
                <a:tc>
                  <a:txBody>
                    <a:bodyPr/>
                    <a:lstStyle/>
                    <a:p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Nw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1047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Basisfächer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b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2-stündig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0480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Wahlbereich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27749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Besondere Lernleistung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4822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Anzurechnende</a:t>
                      </a:r>
                      <a:r>
                        <a:rPr lang="de-DE" sz="1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Kurse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 err="1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15043">
                <a:tc>
                  <a:txBody>
                    <a:bodyPr/>
                    <a:lstStyle/>
                    <a:p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Begründung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2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Tabel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1826512"/>
              </p:ext>
            </p:extLst>
          </p:nvPr>
        </p:nvGraphicFramePr>
        <p:xfrm>
          <a:off x="3986935" y="1052737"/>
          <a:ext cx="1209565" cy="551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/>
              </a:tblGrid>
              <a:tr h="303219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Nein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053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1463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99390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</a:t>
                      </a:r>
                      <a:r>
                        <a:rPr lang="de-DE" sz="1200" baseline="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Mathematik</a:t>
                      </a:r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4808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946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 smtClean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Tabel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30668"/>
              </p:ext>
            </p:extLst>
          </p:nvPr>
        </p:nvGraphicFramePr>
        <p:xfrm>
          <a:off x="5157065" y="1052736"/>
          <a:ext cx="1209565" cy="5522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9565"/>
              </a:tblGrid>
              <a:tr h="300654">
                <a:tc>
                  <a:txBody>
                    <a:bodyPr/>
                    <a:lstStyle/>
                    <a:p>
                      <a:pPr algn="ctr"/>
                      <a:r>
                        <a:rPr lang="de-DE" sz="13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</a:t>
                      </a:r>
                      <a:endParaRPr lang="de-DE" sz="13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053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Deutsch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Mathematik</a:t>
                      </a: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Religion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1463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Englisch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Biologie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Chemie</a:t>
                      </a:r>
                      <a:endParaRPr lang="de-DE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3909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Geschichte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/>
                      </a:r>
                      <a:b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Geo</a:t>
                      </a:r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de-DE" sz="12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Gk</a:t>
                      </a:r>
                      <a:endParaRPr lang="de-DE" sz="12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de-DE" sz="1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Musik</a:t>
                      </a:r>
                    </a:p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74517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VK</a:t>
                      </a:r>
                      <a:r>
                        <a:rPr lang="de-DE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Mathematik</a:t>
                      </a:r>
                      <a:endParaRPr lang="de-DE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57528">
                <a:tc>
                  <a:txBody>
                    <a:bodyPr/>
                    <a:lstStyle/>
                    <a:p>
                      <a:pPr algn="ctr"/>
                      <a:r>
                        <a:rPr lang="de-DE" sz="12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de-DE" sz="12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718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12+28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259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6" name="Gerade Verbindung 15"/>
          <p:cNvCxnSpPr/>
          <p:nvPr/>
        </p:nvCxnSpPr>
        <p:spPr bwMode="auto">
          <a:xfrm>
            <a:off x="2816805" y="1064526"/>
            <a:ext cx="1125125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 bwMode="auto">
          <a:xfrm flipH="1">
            <a:off x="2816805" y="1064526"/>
            <a:ext cx="1125126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" name="Gerade Verbindung 17"/>
          <p:cNvCxnSpPr/>
          <p:nvPr/>
        </p:nvCxnSpPr>
        <p:spPr bwMode="auto">
          <a:xfrm>
            <a:off x="3941930" y="1064526"/>
            <a:ext cx="1130813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 bwMode="auto">
          <a:xfrm flipH="1">
            <a:off x="4031941" y="1064526"/>
            <a:ext cx="1125124" cy="4164674"/>
          </a:xfrm>
          <a:prstGeom prst="line">
            <a:avLst/>
          </a:prstGeom>
          <a:ln>
            <a:solidFill>
              <a:srgbClr val="C000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Textfeld 20"/>
          <p:cNvSpPr txBox="1"/>
          <p:nvPr/>
        </p:nvSpPr>
        <p:spPr>
          <a:xfrm>
            <a:off x="2987824" y="5949280"/>
            <a:ext cx="1125126" cy="27699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 II fehlt!</a:t>
            </a:r>
            <a:endParaRPr lang="de-DE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086369" y="5949280"/>
            <a:ext cx="104080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 </a:t>
            </a:r>
            <a:r>
              <a:rPr lang="de-DE" sz="12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anzurech-nende</a:t>
            </a:r>
            <a:r>
              <a:rPr lang="de-DE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Kurse!</a:t>
            </a:r>
            <a:endParaRPr lang="de-DE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>
            <a:off x="5244802" y="5949280"/>
            <a:ext cx="1040804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40 </a:t>
            </a:r>
            <a:r>
              <a:rPr lang="de-DE" sz="1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anzurech-nende</a:t>
            </a:r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Kurse!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0" name="Gruppieren 9"/>
          <p:cNvGrpSpPr/>
          <p:nvPr/>
        </p:nvGrpSpPr>
        <p:grpSpPr>
          <a:xfrm>
            <a:off x="4972232" y="3789040"/>
            <a:ext cx="391856" cy="892671"/>
            <a:chOff x="4972232" y="3789040"/>
            <a:chExt cx="454662" cy="892671"/>
          </a:xfrm>
        </p:grpSpPr>
        <p:cxnSp>
          <p:nvCxnSpPr>
            <p:cNvPr id="20" name="Gerade Verbindung mit Pfeil 19"/>
            <p:cNvCxnSpPr/>
            <p:nvPr/>
          </p:nvCxnSpPr>
          <p:spPr bwMode="auto">
            <a:xfrm>
              <a:off x="4985657" y="4681711"/>
              <a:ext cx="44123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Gerade Verbindung mit Pfeil 23"/>
            <p:cNvCxnSpPr/>
            <p:nvPr/>
          </p:nvCxnSpPr>
          <p:spPr bwMode="auto">
            <a:xfrm>
              <a:off x="4972232" y="3789040"/>
              <a:ext cx="441237" cy="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13649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17</a:t>
            </a:fld>
            <a:endParaRPr lang="de-DE" altLang="de-DE" dirty="0"/>
          </a:p>
        </p:txBody>
      </p:sp>
      <p:sp>
        <p:nvSpPr>
          <p:cNvPr id="12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3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err="1" smtClean="0">
                <a:solidFill>
                  <a:schemeClr val="tx1"/>
                </a:solidFill>
              </a:rPr>
              <a:t>Kurswahl</a:t>
            </a:r>
            <a:endParaRPr lang="de-DE" altLang="de-DE" sz="2800" b="1" kern="0" dirty="0" smtClean="0">
              <a:solidFill>
                <a:schemeClr val="tx1"/>
              </a:solidFill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340768"/>
            <a:ext cx="8185497" cy="45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8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824536"/>
          </a:xfrm>
        </p:spPr>
        <p:txBody>
          <a:bodyPr/>
          <a:lstStyle/>
          <a:p>
            <a:pPr marL="285750" indent="-285750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besteht aus 5 Prüfungsfächern:</a:t>
            </a:r>
            <a:br>
              <a:rPr lang="de-DE" sz="2200" dirty="0" smtClean="0"/>
            </a:br>
            <a:r>
              <a:rPr lang="de-DE" sz="2200" dirty="0" smtClean="0"/>
              <a:t>3 schriftliche und 2 mündliche</a:t>
            </a:r>
            <a:br>
              <a:rPr lang="de-DE" sz="2200" dirty="0" smtClean="0"/>
            </a:br>
            <a:r>
              <a:rPr lang="de-DE" sz="2200" dirty="0" smtClean="0"/>
              <a:t>(oder ggf. 1 mündliches + Seminarkurs)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Durch die Wahl der 5 Prüfungsfächer müssen alle 3 Aufgabenfelder abgedeckt werden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Deutsch und Mathematik müssen schriftliche oder mündliche Prüfungsfächer sein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Es dürfen nicht mehr als 40 Kurse anrechnungspflichtig werden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de-DE" sz="2200" dirty="0" smtClean="0"/>
              <a:t>In den Prüfungsfächern müssen die Kurse aller 4 HJ besucht werden (Ausnahme: </a:t>
            </a:r>
            <a:r>
              <a:rPr lang="de-DE" sz="2200" dirty="0" err="1" smtClean="0"/>
              <a:t>Geo</a:t>
            </a:r>
            <a:r>
              <a:rPr lang="de-DE" sz="2200" dirty="0" smtClean="0"/>
              <a:t> und </a:t>
            </a:r>
            <a:r>
              <a:rPr lang="de-DE" sz="2200" dirty="0" err="1" smtClean="0"/>
              <a:t>Gk</a:t>
            </a:r>
            <a:r>
              <a:rPr lang="de-DE" sz="2200" dirty="0" smtClean="0"/>
              <a:t>)</a:t>
            </a:r>
            <a:endParaRPr 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640"/>
            <a:ext cx="8208912" cy="75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715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3087162" y="1774909"/>
            <a:ext cx="1779123" cy="2261182"/>
            <a:chOff x="3087162" y="1774909"/>
            <a:chExt cx="1779123" cy="2261182"/>
          </a:xfrm>
          <a:noFill/>
        </p:grpSpPr>
        <p:sp>
          <p:nvSpPr>
            <p:cNvPr id="49" name="Rechteck 48"/>
            <p:cNvSpPr/>
            <p:nvPr/>
          </p:nvSpPr>
          <p:spPr bwMode="auto">
            <a:xfrm>
              <a:off x="3426285" y="1774909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Fs</a:t>
              </a:r>
            </a:p>
          </p:txBody>
        </p:sp>
        <p:sp>
          <p:nvSpPr>
            <p:cNvPr id="50" name="Rechteck 49"/>
            <p:cNvSpPr/>
            <p:nvPr/>
          </p:nvSpPr>
          <p:spPr bwMode="auto">
            <a:xfrm>
              <a:off x="3426285" y="195502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1" name="Rechteck 50"/>
            <p:cNvSpPr/>
            <p:nvPr/>
          </p:nvSpPr>
          <p:spPr bwMode="auto">
            <a:xfrm>
              <a:off x="3426285" y="214033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52" name="Rechteck 51"/>
            <p:cNvSpPr/>
            <p:nvPr/>
          </p:nvSpPr>
          <p:spPr bwMode="auto">
            <a:xfrm>
              <a:off x="3426285" y="232203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Mu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, BK, </a:t>
              </a: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Sp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3" name="Rechteck 52"/>
            <p:cNvSpPr/>
            <p:nvPr/>
          </p:nvSpPr>
          <p:spPr bwMode="auto">
            <a:xfrm>
              <a:off x="3426285" y="261987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Fs</a:t>
              </a:r>
            </a:p>
          </p:txBody>
        </p:sp>
        <p:sp>
          <p:nvSpPr>
            <p:cNvPr id="54" name="Rechteck 53"/>
            <p:cNvSpPr/>
            <p:nvPr/>
          </p:nvSpPr>
          <p:spPr bwMode="auto">
            <a:xfrm>
              <a:off x="3426285" y="2799572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5" name="Rechteck 54"/>
            <p:cNvSpPr/>
            <p:nvPr/>
          </p:nvSpPr>
          <p:spPr bwMode="auto">
            <a:xfrm>
              <a:off x="3426285" y="296830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56" name="Rechteck 55"/>
            <p:cNvSpPr/>
            <p:nvPr/>
          </p:nvSpPr>
          <p:spPr bwMode="auto">
            <a:xfrm>
              <a:off x="3426285" y="313837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Mu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, BK, </a:t>
              </a: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Sp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7" name="Rechteck 56"/>
            <p:cNvSpPr/>
            <p:nvPr/>
          </p:nvSpPr>
          <p:spPr bwMode="auto">
            <a:xfrm>
              <a:off x="3426285" y="349607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3426285" y="367607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59" name="Rechteck 58"/>
            <p:cNvSpPr/>
            <p:nvPr/>
          </p:nvSpPr>
          <p:spPr bwMode="auto">
            <a:xfrm>
              <a:off x="3426285" y="385609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Mu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, BK, </a:t>
              </a: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Sp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67" name="Gerade Verbindung mit Pfeil 66"/>
            <p:cNvCxnSpPr/>
            <p:nvPr/>
          </p:nvCxnSpPr>
          <p:spPr bwMode="auto">
            <a:xfrm flipV="1">
              <a:off x="3106788" y="240965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68" name="Gerade Verbindung mit Pfeil 67"/>
            <p:cNvCxnSpPr/>
            <p:nvPr/>
          </p:nvCxnSpPr>
          <p:spPr bwMode="auto">
            <a:xfrm flipV="1">
              <a:off x="3095512" y="2230335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70" name="Gerade Verbindung mit Pfeil 69"/>
            <p:cNvCxnSpPr/>
            <p:nvPr/>
          </p:nvCxnSpPr>
          <p:spPr bwMode="auto">
            <a:xfrm>
              <a:off x="3106788" y="1862816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3" name="Gerade Verbindung mit Pfeil 162"/>
            <p:cNvCxnSpPr/>
            <p:nvPr/>
          </p:nvCxnSpPr>
          <p:spPr bwMode="auto">
            <a:xfrm>
              <a:off x="3109936" y="2043151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4" name="Gerade Verbindung mit Pfeil 163"/>
            <p:cNvCxnSpPr/>
            <p:nvPr/>
          </p:nvCxnSpPr>
          <p:spPr bwMode="auto">
            <a:xfrm flipV="1">
              <a:off x="3108876" y="3272494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5" name="Gerade Verbindung mit Pfeil 164"/>
            <p:cNvCxnSpPr/>
            <p:nvPr/>
          </p:nvCxnSpPr>
          <p:spPr bwMode="auto">
            <a:xfrm flipV="1">
              <a:off x="3097600" y="3093172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6" name="Gerade Verbindung mit Pfeil 165"/>
            <p:cNvCxnSpPr/>
            <p:nvPr/>
          </p:nvCxnSpPr>
          <p:spPr bwMode="auto">
            <a:xfrm>
              <a:off x="3108876" y="2725653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7" name="Gerade Verbindung mit Pfeil 166"/>
            <p:cNvCxnSpPr/>
            <p:nvPr/>
          </p:nvCxnSpPr>
          <p:spPr bwMode="auto">
            <a:xfrm>
              <a:off x="3112024" y="2905988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8" name="Gerade Verbindung mit Pfeil 167"/>
            <p:cNvCxnSpPr/>
            <p:nvPr/>
          </p:nvCxnSpPr>
          <p:spPr bwMode="auto">
            <a:xfrm flipV="1">
              <a:off x="3098438" y="3950986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69" name="Gerade Verbindung mit Pfeil 168"/>
            <p:cNvCxnSpPr/>
            <p:nvPr/>
          </p:nvCxnSpPr>
          <p:spPr bwMode="auto">
            <a:xfrm flipV="1">
              <a:off x="3087162" y="3771664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0" name="Gerade Verbindung mit Pfeil 169"/>
            <p:cNvCxnSpPr/>
            <p:nvPr/>
          </p:nvCxnSpPr>
          <p:spPr bwMode="auto">
            <a:xfrm>
              <a:off x="3101586" y="3584480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9" name="Gruppieren 8"/>
          <p:cNvGrpSpPr/>
          <p:nvPr/>
        </p:nvGrpSpPr>
        <p:grpSpPr>
          <a:xfrm>
            <a:off x="3084776" y="4232181"/>
            <a:ext cx="1769589" cy="1395135"/>
            <a:chOff x="3084776" y="4232181"/>
            <a:chExt cx="1769589" cy="1395135"/>
          </a:xfrm>
          <a:noFill/>
        </p:grpSpPr>
        <p:sp>
          <p:nvSpPr>
            <p:cNvPr id="34" name="Rechteck 33"/>
            <p:cNvSpPr/>
            <p:nvPr/>
          </p:nvSpPr>
          <p:spPr bwMode="auto">
            <a:xfrm>
              <a:off x="3402455" y="423218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Fs</a:t>
              </a:r>
            </a:p>
          </p:txBody>
        </p:sp>
        <p:sp>
          <p:nvSpPr>
            <p:cNvPr id="35" name="Rechteck 34"/>
            <p:cNvSpPr/>
            <p:nvPr/>
          </p:nvSpPr>
          <p:spPr bwMode="auto">
            <a:xfrm>
              <a:off x="3402455" y="441220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6" name="Rechteck 35"/>
            <p:cNvSpPr/>
            <p:nvPr/>
          </p:nvSpPr>
          <p:spPr bwMode="auto">
            <a:xfrm>
              <a:off x="3402455" y="459222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sp>
          <p:nvSpPr>
            <p:cNvPr id="37" name="Rechteck 36"/>
            <p:cNvSpPr/>
            <p:nvPr/>
          </p:nvSpPr>
          <p:spPr bwMode="auto">
            <a:xfrm>
              <a:off x="3402455" y="477224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Mu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, BK, </a:t>
              </a: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Sp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3414365" y="508727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sp>
          <p:nvSpPr>
            <p:cNvPr id="39" name="Rechteck 38"/>
            <p:cNvSpPr/>
            <p:nvPr/>
          </p:nvSpPr>
          <p:spPr bwMode="auto">
            <a:xfrm>
              <a:off x="3414365" y="526729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40" name="Rechteck 39"/>
            <p:cNvSpPr/>
            <p:nvPr/>
          </p:nvSpPr>
          <p:spPr bwMode="auto">
            <a:xfrm>
              <a:off x="3414365" y="544731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Mu</a:t>
              </a:r>
              <a:r>
                <a:rPr lang="de-DE" sz="1400" dirty="0" smtClean="0">
                  <a:latin typeface="Times" panose="02020603050405020304" pitchFamily="18" charset="0"/>
                  <a:cs typeface="Times" panose="02020603050405020304" pitchFamily="18" charset="0"/>
                </a:rPr>
                <a:t>, BK, </a:t>
              </a:r>
              <a:r>
                <a:rPr lang="de-DE" sz="1400" dirty="0" err="1" smtClean="0">
                  <a:latin typeface="Times" panose="02020603050405020304" pitchFamily="18" charset="0"/>
                  <a:cs typeface="Times" panose="02020603050405020304" pitchFamily="18" charset="0"/>
                </a:rPr>
                <a:t>Sp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endParaRPr>
            </a:p>
          </p:txBody>
        </p:sp>
        <p:cxnSp>
          <p:nvCxnSpPr>
            <p:cNvPr id="171" name="Gerade Verbindung mit Pfeil 170"/>
            <p:cNvCxnSpPr/>
            <p:nvPr/>
          </p:nvCxnSpPr>
          <p:spPr bwMode="auto">
            <a:xfrm flipV="1">
              <a:off x="3110964" y="555295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2" name="Gerade Verbindung mit Pfeil 171"/>
            <p:cNvCxnSpPr/>
            <p:nvPr/>
          </p:nvCxnSpPr>
          <p:spPr bwMode="auto">
            <a:xfrm flipV="1">
              <a:off x="3099688" y="5373635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3" name="Gerade Verbindung mit Pfeil 172"/>
            <p:cNvCxnSpPr/>
            <p:nvPr/>
          </p:nvCxnSpPr>
          <p:spPr bwMode="auto">
            <a:xfrm>
              <a:off x="3101586" y="5186451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4" name="Gerade Verbindung mit Pfeil 173"/>
            <p:cNvCxnSpPr/>
            <p:nvPr/>
          </p:nvCxnSpPr>
          <p:spPr bwMode="auto">
            <a:xfrm flipV="1">
              <a:off x="3096052" y="4878574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5" name="Gerade Verbindung mit Pfeil 174"/>
            <p:cNvCxnSpPr/>
            <p:nvPr/>
          </p:nvCxnSpPr>
          <p:spPr bwMode="auto">
            <a:xfrm flipV="1">
              <a:off x="3084776" y="4699252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6" name="Gerade Verbindung mit Pfeil 175"/>
            <p:cNvCxnSpPr/>
            <p:nvPr/>
          </p:nvCxnSpPr>
          <p:spPr bwMode="auto">
            <a:xfrm>
              <a:off x="3096052" y="4331733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77" name="Gerade Verbindung mit Pfeil 176"/>
            <p:cNvCxnSpPr/>
            <p:nvPr/>
          </p:nvCxnSpPr>
          <p:spPr bwMode="auto">
            <a:xfrm>
              <a:off x="3099200" y="4512068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1" name="Gruppieren 10"/>
          <p:cNvGrpSpPr/>
          <p:nvPr/>
        </p:nvGrpSpPr>
        <p:grpSpPr>
          <a:xfrm>
            <a:off x="3091514" y="5807357"/>
            <a:ext cx="1750931" cy="180000"/>
            <a:chOff x="3091514" y="5807357"/>
            <a:chExt cx="1750931" cy="180000"/>
          </a:xfrm>
          <a:noFill/>
        </p:grpSpPr>
        <p:sp>
          <p:nvSpPr>
            <p:cNvPr id="31" name="Rechteck 30"/>
            <p:cNvSpPr/>
            <p:nvPr/>
          </p:nvSpPr>
          <p:spPr bwMode="auto">
            <a:xfrm>
              <a:off x="3402445" y="5807357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cxnSp>
          <p:nvCxnSpPr>
            <p:cNvPr id="189" name="Gerade Verbindung mit Pfeil 188"/>
            <p:cNvCxnSpPr/>
            <p:nvPr/>
          </p:nvCxnSpPr>
          <p:spPr bwMode="auto">
            <a:xfrm flipV="1">
              <a:off x="3091514" y="589162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5" name="Gruppieren 14"/>
          <p:cNvGrpSpPr/>
          <p:nvPr/>
        </p:nvGrpSpPr>
        <p:grpSpPr>
          <a:xfrm>
            <a:off x="4857680" y="5805264"/>
            <a:ext cx="3522418" cy="180000"/>
            <a:chOff x="4857680" y="5805264"/>
            <a:chExt cx="3522418" cy="180000"/>
          </a:xfrm>
          <a:noFill/>
        </p:grpSpPr>
        <p:sp>
          <p:nvSpPr>
            <p:cNvPr id="72" name="Rechteck 71"/>
            <p:cNvSpPr/>
            <p:nvPr/>
          </p:nvSpPr>
          <p:spPr bwMode="auto">
            <a:xfrm>
              <a:off x="5172451" y="5805264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/>
                <a:t>D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73" name="Rechteck 72"/>
            <p:cNvSpPr/>
            <p:nvPr/>
          </p:nvSpPr>
          <p:spPr bwMode="auto">
            <a:xfrm>
              <a:off x="6940098" y="5805264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cxnSp>
          <p:nvCxnSpPr>
            <p:cNvPr id="190" name="Gerade Verbindung mit Pfeil 189"/>
            <p:cNvCxnSpPr/>
            <p:nvPr/>
          </p:nvCxnSpPr>
          <p:spPr bwMode="auto">
            <a:xfrm flipV="1">
              <a:off x="4857680" y="5879101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7" name="Gerade Verbindung mit Pfeil 206"/>
            <p:cNvCxnSpPr/>
            <p:nvPr/>
          </p:nvCxnSpPr>
          <p:spPr bwMode="auto">
            <a:xfrm flipV="1">
              <a:off x="6625934" y="5893715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6" name="Gruppieren 5"/>
          <p:cNvGrpSpPr/>
          <p:nvPr/>
        </p:nvGrpSpPr>
        <p:grpSpPr>
          <a:xfrm>
            <a:off x="624086" y="5807356"/>
            <a:ext cx="2485770" cy="180001"/>
            <a:chOff x="624086" y="5807356"/>
            <a:chExt cx="2485770" cy="180001"/>
          </a:xfrm>
          <a:solidFill>
            <a:schemeClr val="bg1">
              <a:lumMod val="95000"/>
            </a:schemeClr>
          </a:solidFill>
        </p:grpSpPr>
        <p:sp>
          <p:nvSpPr>
            <p:cNvPr id="14" name="Rechteck 13"/>
            <p:cNvSpPr/>
            <p:nvPr/>
          </p:nvSpPr>
          <p:spPr bwMode="auto">
            <a:xfrm>
              <a:off x="624086" y="5807356"/>
              <a:ext cx="72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Fs</a:t>
              </a:r>
            </a:p>
          </p:txBody>
        </p:sp>
        <p:sp>
          <p:nvSpPr>
            <p:cNvPr id="28" name="Rechteck 27"/>
            <p:cNvSpPr/>
            <p:nvPr/>
          </p:nvSpPr>
          <p:spPr bwMode="auto">
            <a:xfrm>
              <a:off x="1669856" y="5807357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Nw</a:t>
              </a:r>
              <a:endParaRPr kumimoji="0" lang="de-DE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</a:endParaRPr>
            </a:p>
          </p:txBody>
        </p:sp>
        <p:cxnSp>
          <p:nvCxnSpPr>
            <p:cNvPr id="208" name="Gerade Verbindung mit Pfeil 207"/>
            <p:cNvCxnSpPr/>
            <p:nvPr/>
          </p:nvCxnSpPr>
          <p:spPr bwMode="auto">
            <a:xfrm flipV="1">
              <a:off x="1352488" y="5893715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uppieren 3"/>
          <p:cNvGrpSpPr/>
          <p:nvPr/>
        </p:nvGrpSpPr>
        <p:grpSpPr>
          <a:xfrm>
            <a:off x="623480" y="4232182"/>
            <a:ext cx="2483308" cy="1395135"/>
            <a:chOff x="623480" y="4232182"/>
            <a:chExt cx="2483308" cy="1395135"/>
          </a:xfrm>
          <a:solidFill>
            <a:schemeClr val="bg1">
              <a:lumMod val="95000"/>
            </a:schemeClr>
          </a:solidFill>
        </p:grpSpPr>
        <p:sp>
          <p:nvSpPr>
            <p:cNvPr id="13" name="Rechteck 12"/>
            <p:cNvSpPr/>
            <p:nvPr/>
          </p:nvSpPr>
          <p:spPr bwMode="auto">
            <a:xfrm>
              <a:off x="623480" y="4241183"/>
              <a:ext cx="720000" cy="1386134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600" dirty="0">
                  <a:latin typeface="Times" pitchFamily="18" charset="0"/>
                </a:rPr>
                <a:t>M</a:t>
              </a:r>
            </a:p>
          </p:txBody>
        </p:sp>
        <p:sp>
          <p:nvSpPr>
            <p:cNvPr id="23" name="Rechteck 22"/>
            <p:cNvSpPr/>
            <p:nvPr/>
          </p:nvSpPr>
          <p:spPr bwMode="auto">
            <a:xfrm>
              <a:off x="1664617" y="4232182"/>
              <a:ext cx="1440000" cy="720059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600" dirty="0" smtClean="0">
                  <a:latin typeface="Times" pitchFamily="18" charset="0"/>
                </a:rPr>
                <a:t>Fs</a:t>
              </a:r>
              <a:endParaRPr lang="de-DE" sz="1600" dirty="0">
                <a:latin typeface="Times" pitchFamily="18" charset="0"/>
              </a:endParaRPr>
            </a:p>
          </p:txBody>
        </p:sp>
        <p:sp>
          <p:nvSpPr>
            <p:cNvPr id="24" name="Rechteck 23"/>
            <p:cNvSpPr/>
            <p:nvPr/>
          </p:nvSpPr>
          <p:spPr bwMode="auto">
            <a:xfrm>
              <a:off x="1666788" y="5087277"/>
              <a:ext cx="1440000" cy="54004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600" dirty="0" err="1">
                  <a:latin typeface="Times" pitchFamily="18" charset="0"/>
                </a:rPr>
                <a:t>Nw</a:t>
              </a:r>
              <a:endParaRPr lang="de-DE" sz="1600" dirty="0">
                <a:latin typeface="Times" pitchFamily="18" charset="0"/>
              </a:endParaRPr>
            </a:p>
          </p:txBody>
        </p:sp>
        <p:cxnSp>
          <p:nvCxnSpPr>
            <p:cNvPr id="209" name="Gerade Verbindung mit Pfeil 208"/>
            <p:cNvCxnSpPr/>
            <p:nvPr/>
          </p:nvCxnSpPr>
          <p:spPr bwMode="auto">
            <a:xfrm flipV="1">
              <a:off x="1344166" y="4634055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0" name="Gerade Verbindung mit Pfeil 209"/>
            <p:cNvCxnSpPr/>
            <p:nvPr/>
          </p:nvCxnSpPr>
          <p:spPr bwMode="auto">
            <a:xfrm flipV="1">
              <a:off x="1358780" y="5387703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5" name="Gruppieren 4"/>
          <p:cNvGrpSpPr/>
          <p:nvPr/>
        </p:nvGrpSpPr>
        <p:grpSpPr>
          <a:xfrm>
            <a:off x="622874" y="1774909"/>
            <a:ext cx="2472638" cy="2286255"/>
            <a:chOff x="622874" y="1774909"/>
            <a:chExt cx="2472638" cy="2286255"/>
          </a:xfrm>
          <a:solidFill>
            <a:schemeClr val="bg1">
              <a:lumMod val="95000"/>
            </a:schemeClr>
          </a:solidFill>
        </p:grpSpPr>
        <p:sp>
          <p:nvSpPr>
            <p:cNvPr id="12" name="Rechteck 11"/>
            <p:cNvSpPr/>
            <p:nvPr/>
          </p:nvSpPr>
          <p:spPr bwMode="auto">
            <a:xfrm>
              <a:off x="622874" y="1774909"/>
              <a:ext cx="720000" cy="2286255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D</a:t>
              </a:r>
            </a:p>
          </p:txBody>
        </p:sp>
        <p:grpSp>
          <p:nvGrpSpPr>
            <p:cNvPr id="3" name="Gruppieren 2"/>
            <p:cNvGrpSpPr/>
            <p:nvPr/>
          </p:nvGrpSpPr>
          <p:grpSpPr>
            <a:xfrm>
              <a:off x="1346254" y="1774910"/>
              <a:ext cx="1749258" cy="2286254"/>
              <a:chOff x="1346254" y="1774910"/>
              <a:chExt cx="1749258" cy="2286254"/>
            </a:xfrm>
            <a:grpFill/>
          </p:grpSpPr>
          <p:sp>
            <p:nvSpPr>
              <p:cNvPr id="16" name="Rechteck 15"/>
              <p:cNvSpPr/>
              <p:nvPr/>
            </p:nvSpPr>
            <p:spPr bwMode="auto">
              <a:xfrm>
                <a:off x="1655512" y="1774910"/>
                <a:ext cx="1440000" cy="727126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rPr>
                  <a:t>M</a:t>
                </a:r>
              </a:p>
            </p:txBody>
          </p:sp>
          <p:sp>
            <p:nvSpPr>
              <p:cNvPr id="17" name="Rechteck 16"/>
              <p:cNvSpPr/>
              <p:nvPr/>
            </p:nvSpPr>
            <p:spPr bwMode="auto">
              <a:xfrm>
                <a:off x="1655512" y="2619875"/>
                <a:ext cx="1440000" cy="721188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6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rPr>
                  <a:t>Fs</a:t>
                </a:r>
              </a:p>
            </p:txBody>
          </p:sp>
          <p:sp>
            <p:nvSpPr>
              <p:cNvPr id="18" name="Rechteck 17"/>
              <p:cNvSpPr/>
              <p:nvPr/>
            </p:nvSpPr>
            <p:spPr bwMode="auto">
              <a:xfrm>
                <a:off x="1655512" y="3475008"/>
                <a:ext cx="1440000" cy="586156"/>
              </a:xfrm>
              <a:prstGeom prst="rect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de-DE" sz="1600" b="0" i="0" u="none" strike="noStrike" cap="none" normalizeH="0" baseline="0" dirty="0" err="1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" pitchFamily="18" charset="0"/>
                  </a:rPr>
                  <a:t>Nw</a:t>
                </a:r>
                <a:endParaRPr kumimoji="0" lang="de-DE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endParaRPr>
              </a:p>
            </p:txBody>
          </p:sp>
          <p:cxnSp>
            <p:nvCxnSpPr>
              <p:cNvPr id="211" name="Gerade Verbindung mit Pfeil 210"/>
              <p:cNvCxnSpPr/>
              <p:nvPr/>
            </p:nvCxnSpPr>
            <p:spPr bwMode="auto">
              <a:xfrm flipV="1">
                <a:off x="1354576" y="3772179"/>
                <a:ext cx="330050" cy="2378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2" name="Gerade Verbindung mit Pfeil 211"/>
              <p:cNvCxnSpPr/>
              <p:nvPr/>
            </p:nvCxnSpPr>
            <p:spPr bwMode="auto">
              <a:xfrm flipV="1">
                <a:off x="1346254" y="2149265"/>
                <a:ext cx="330050" cy="2378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  <p:cxnSp>
            <p:nvCxnSpPr>
              <p:cNvPr id="213" name="Gerade Verbindung mit Pfeil 212"/>
              <p:cNvCxnSpPr/>
              <p:nvPr/>
            </p:nvCxnSpPr>
            <p:spPr bwMode="auto">
              <a:xfrm flipV="1">
                <a:off x="1348342" y="2978069"/>
                <a:ext cx="330050" cy="2378"/>
              </a:xfrm>
              <a:prstGeom prst="straightConnector1">
                <a:avLst/>
              </a:prstGeom>
              <a:grpFill/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arrow"/>
              </a:ln>
              <a:effectLst/>
            </p:spPr>
          </p:cxnSp>
        </p:grpSp>
      </p:grpSp>
      <p:grpSp>
        <p:nvGrpSpPr>
          <p:cNvPr id="8" name="Gruppieren 7"/>
          <p:cNvGrpSpPr/>
          <p:nvPr/>
        </p:nvGrpSpPr>
        <p:grpSpPr>
          <a:xfrm>
            <a:off x="4831790" y="1772816"/>
            <a:ext cx="3547369" cy="2286234"/>
            <a:chOff x="4831790" y="1772816"/>
            <a:chExt cx="3547369" cy="2286234"/>
          </a:xfrm>
          <a:noFill/>
        </p:grpSpPr>
        <p:sp>
          <p:nvSpPr>
            <p:cNvPr id="143" name="Rechteck 142"/>
            <p:cNvSpPr/>
            <p:nvPr/>
          </p:nvSpPr>
          <p:spPr bwMode="auto">
            <a:xfrm>
              <a:off x="5188219" y="352802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44" name="Rechteck 143"/>
            <p:cNvSpPr/>
            <p:nvPr/>
          </p:nvSpPr>
          <p:spPr bwMode="auto">
            <a:xfrm>
              <a:off x="5185926" y="370802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45" name="Rechteck 144"/>
            <p:cNvSpPr/>
            <p:nvPr/>
          </p:nvSpPr>
          <p:spPr bwMode="auto">
            <a:xfrm>
              <a:off x="5188219" y="3868219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46" name="Rechteck 145"/>
            <p:cNvSpPr/>
            <p:nvPr/>
          </p:nvSpPr>
          <p:spPr bwMode="auto">
            <a:xfrm>
              <a:off x="6938999" y="351903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47" name="Rechteck 146"/>
            <p:cNvSpPr/>
            <p:nvPr/>
          </p:nvSpPr>
          <p:spPr bwMode="auto">
            <a:xfrm>
              <a:off x="6938999" y="369903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48" name="Rechteck 147"/>
            <p:cNvSpPr/>
            <p:nvPr/>
          </p:nvSpPr>
          <p:spPr bwMode="auto">
            <a:xfrm>
              <a:off x="6938999" y="387905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27" name="Rechteck 126"/>
            <p:cNvSpPr/>
            <p:nvPr/>
          </p:nvSpPr>
          <p:spPr bwMode="auto">
            <a:xfrm>
              <a:off x="5171352" y="2617479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28" name="Rechteck 127"/>
            <p:cNvSpPr/>
            <p:nvPr/>
          </p:nvSpPr>
          <p:spPr bwMode="auto">
            <a:xfrm>
              <a:off x="5171352" y="279893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29" name="Rechteck 128"/>
            <p:cNvSpPr/>
            <p:nvPr/>
          </p:nvSpPr>
          <p:spPr bwMode="auto">
            <a:xfrm>
              <a:off x="5173060" y="2968301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                </a:t>
              </a:r>
            </a:p>
          </p:txBody>
        </p:sp>
        <p:sp>
          <p:nvSpPr>
            <p:cNvPr id="130" name="Rechteck 129"/>
            <p:cNvSpPr/>
            <p:nvPr/>
          </p:nvSpPr>
          <p:spPr bwMode="auto">
            <a:xfrm>
              <a:off x="5171352" y="313568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M</a:t>
              </a:r>
            </a:p>
          </p:txBody>
        </p:sp>
        <p:sp>
          <p:nvSpPr>
            <p:cNvPr id="131" name="Rechteck 130"/>
            <p:cNvSpPr/>
            <p:nvPr/>
          </p:nvSpPr>
          <p:spPr bwMode="auto">
            <a:xfrm>
              <a:off x="6938999" y="2617479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32" name="Rechteck 131"/>
            <p:cNvSpPr/>
            <p:nvPr/>
          </p:nvSpPr>
          <p:spPr bwMode="auto">
            <a:xfrm>
              <a:off x="6938999" y="2797479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33" name="Rechteck 132"/>
            <p:cNvSpPr/>
            <p:nvPr/>
          </p:nvSpPr>
          <p:spPr bwMode="auto">
            <a:xfrm>
              <a:off x="6939159" y="297895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34" name="Rechteck 133"/>
            <p:cNvSpPr/>
            <p:nvPr/>
          </p:nvSpPr>
          <p:spPr bwMode="auto">
            <a:xfrm>
              <a:off x="6939159" y="3158970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11" name="Rechteck 110"/>
            <p:cNvSpPr/>
            <p:nvPr/>
          </p:nvSpPr>
          <p:spPr bwMode="auto">
            <a:xfrm>
              <a:off x="5171352" y="177281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de-DE" sz="1400" dirty="0">
                  <a:latin typeface="Times" pitchFamily="18" charset="0"/>
                </a:rPr>
                <a:t>Gesell</a:t>
              </a: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.</a:t>
              </a:r>
            </a:p>
          </p:txBody>
        </p:sp>
        <p:sp>
          <p:nvSpPr>
            <p:cNvPr id="112" name="Rechteck 111"/>
            <p:cNvSpPr/>
            <p:nvPr/>
          </p:nvSpPr>
          <p:spPr bwMode="auto">
            <a:xfrm>
              <a:off x="5171352" y="194383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Gesell.</a:t>
              </a:r>
            </a:p>
          </p:txBody>
        </p:sp>
        <p:sp>
          <p:nvSpPr>
            <p:cNvPr id="113" name="Rechteck 112"/>
            <p:cNvSpPr/>
            <p:nvPr/>
          </p:nvSpPr>
          <p:spPr bwMode="auto">
            <a:xfrm>
              <a:off x="5171352" y="212385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" pitchFamily="18" charset="0"/>
                </a:rPr>
                <a:t>FREI</a:t>
              </a:r>
            </a:p>
          </p:txBody>
        </p:sp>
        <p:sp>
          <p:nvSpPr>
            <p:cNvPr id="114" name="Rechteck 113"/>
            <p:cNvSpPr/>
            <p:nvPr/>
          </p:nvSpPr>
          <p:spPr bwMode="auto">
            <a:xfrm>
              <a:off x="5171352" y="230387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sp>
          <p:nvSpPr>
            <p:cNvPr id="115" name="Rechteck 114"/>
            <p:cNvSpPr/>
            <p:nvPr/>
          </p:nvSpPr>
          <p:spPr bwMode="auto">
            <a:xfrm>
              <a:off x="6939159" y="1772816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16" name="Rechteck 115"/>
            <p:cNvSpPr/>
            <p:nvPr/>
          </p:nvSpPr>
          <p:spPr bwMode="auto">
            <a:xfrm>
              <a:off x="6938999" y="194383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17" name="Rechteck 116"/>
            <p:cNvSpPr/>
            <p:nvPr/>
          </p:nvSpPr>
          <p:spPr bwMode="auto">
            <a:xfrm>
              <a:off x="6938999" y="212385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18" name="Rechteck 117"/>
            <p:cNvSpPr/>
            <p:nvPr/>
          </p:nvSpPr>
          <p:spPr bwMode="auto">
            <a:xfrm>
              <a:off x="6938999" y="2303875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cxnSp>
          <p:nvCxnSpPr>
            <p:cNvPr id="181" name="Gerade Verbindung mit Pfeil 180"/>
            <p:cNvCxnSpPr/>
            <p:nvPr/>
          </p:nvCxnSpPr>
          <p:spPr bwMode="auto">
            <a:xfrm flipV="1">
              <a:off x="4843066" y="2411745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2" name="Gerade Verbindung mit Pfeil 181"/>
            <p:cNvCxnSpPr/>
            <p:nvPr/>
          </p:nvCxnSpPr>
          <p:spPr bwMode="auto">
            <a:xfrm flipV="1">
              <a:off x="4831790" y="2232423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3" name="Gerade Verbindung mit Pfeil 182"/>
            <p:cNvCxnSpPr/>
            <p:nvPr/>
          </p:nvCxnSpPr>
          <p:spPr bwMode="auto">
            <a:xfrm>
              <a:off x="4843066" y="1864904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4" name="Gerade Verbindung mit Pfeil 183"/>
            <p:cNvCxnSpPr/>
            <p:nvPr/>
          </p:nvCxnSpPr>
          <p:spPr bwMode="auto">
            <a:xfrm>
              <a:off x="4846214" y="2045239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5" name="Gerade Verbindung mit Pfeil 184"/>
            <p:cNvCxnSpPr/>
            <p:nvPr/>
          </p:nvCxnSpPr>
          <p:spPr bwMode="auto">
            <a:xfrm flipV="1">
              <a:off x="4855592" y="325098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6" name="Gerade Verbindung mit Pfeil 185"/>
            <p:cNvCxnSpPr/>
            <p:nvPr/>
          </p:nvCxnSpPr>
          <p:spPr bwMode="auto">
            <a:xfrm flipV="1">
              <a:off x="4844316" y="3071665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7" name="Gerade Verbindung mit Pfeil 186"/>
            <p:cNvCxnSpPr/>
            <p:nvPr/>
          </p:nvCxnSpPr>
          <p:spPr bwMode="auto">
            <a:xfrm>
              <a:off x="4855592" y="2704146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8" name="Gerade Verbindung mit Pfeil 187"/>
            <p:cNvCxnSpPr/>
            <p:nvPr/>
          </p:nvCxnSpPr>
          <p:spPr bwMode="auto">
            <a:xfrm>
              <a:off x="4858740" y="2884481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5" name="Gerade Verbindung mit Pfeil 194"/>
            <p:cNvCxnSpPr/>
            <p:nvPr/>
          </p:nvCxnSpPr>
          <p:spPr bwMode="auto">
            <a:xfrm flipV="1">
              <a:off x="6615066" y="2370820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6" name="Gerade Verbindung mit Pfeil 195"/>
            <p:cNvCxnSpPr/>
            <p:nvPr/>
          </p:nvCxnSpPr>
          <p:spPr bwMode="auto">
            <a:xfrm flipV="1">
              <a:off x="6603790" y="2191498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7" name="Gerade Verbindung mit Pfeil 196"/>
            <p:cNvCxnSpPr/>
            <p:nvPr/>
          </p:nvCxnSpPr>
          <p:spPr bwMode="auto">
            <a:xfrm>
              <a:off x="6615066" y="1823979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8" name="Gerade Verbindung mit Pfeil 197"/>
            <p:cNvCxnSpPr/>
            <p:nvPr/>
          </p:nvCxnSpPr>
          <p:spPr bwMode="auto">
            <a:xfrm>
              <a:off x="6618214" y="2004314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9" name="Gerade Verbindung mit Pfeil 198"/>
            <p:cNvCxnSpPr/>
            <p:nvPr/>
          </p:nvCxnSpPr>
          <p:spPr bwMode="auto">
            <a:xfrm flipV="1">
              <a:off x="6615066" y="3265601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0" name="Gerade Verbindung mit Pfeil 199"/>
            <p:cNvCxnSpPr/>
            <p:nvPr/>
          </p:nvCxnSpPr>
          <p:spPr bwMode="auto">
            <a:xfrm flipV="1">
              <a:off x="6603790" y="3086279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1" name="Gerade Verbindung mit Pfeil 200"/>
            <p:cNvCxnSpPr/>
            <p:nvPr/>
          </p:nvCxnSpPr>
          <p:spPr bwMode="auto">
            <a:xfrm>
              <a:off x="6615066" y="2718760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2" name="Gerade Verbindung mit Pfeil 201"/>
            <p:cNvCxnSpPr/>
            <p:nvPr/>
          </p:nvCxnSpPr>
          <p:spPr bwMode="auto">
            <a:xfrm>
              <a:off x="6618214" y="2899095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4" name="Gerade Verbindung mit Pfeil 213"/>
            <p:cNvCxnSpPr/>
            <p:nvPr/>
          </p:nvCxnSpPr>
          <p:spPr bwMode="auto">
            <a:xfrm flipV="1">
              <a:off x="4866692" y="395171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5" name="Gerade Verbindung mit Pfeil 214"/>
            <p:cNvCxnSpPr/>
            <p:nvPr/>
          </p:nvCxnSpPr>
          <p:spPr bwMode="auto">
            <a:xfrm flipV="1">
              <a:off x="4855416" y="3772395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6" name="Gerade Verbindung mit Pfeil 215"/>
            <p:cNvCxnSpPr/>
            <p:nvPr/>
          </p:nvCxnSpPr>
          <p:spPr bwMode="auto">
            <a:xfrm>
              <a:off x="4857314" y="3585211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0" name="Gerade Verbindung mit Pfeil 219"/>
            <p:cNvCxnSpPr/>
            <p:nvPr/>
          </p:nvCxnSpPr>
          <p:spPr bwMode="auto">
            <a:xfrm flipV="1">
              <a:off x="6620332" y="3964243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1" name="Gerade Verbindung mit Pfeil 220"/>
            <p:cNvCxnSpPr/>
            <p:nvPr/>
          </p:nvCxnSpPr>
          <p:spPr bwMode="auto">
            <a:xfrm flipV="1">
              <a:off x="6609056" y="3784921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2" name="Gerade Verbindung mit Pfeil 221"/>
            <p:cNvCxnSpPr/>
            <p:nvPr/>
          </p:nvCxnSpPr>
          <p:spPr bwMode="auto">
            <a:xfrm>
              <a:off x="6610954" y="3597737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0" name="Gruppieren 9"/>
          <p:cNvGrpSpPr/>
          <p:nvPr/>
        </p:nvGrpSpPr>
        <p:grpSpPr>
          <a:xfrm>
            <a:off x="4846404" y="4230088"/>
            <a:ext cx="3533704" cy="1395135"/>
            <a:chOff x="4846404" y="4230088"/>
            <a:chExt cx="3533704" cy="1395135"/>
          </a:xfrm>
          <a:noFill/>
        </p:grpSpPr>
        <p:sp>
          <p:nvSpPr>
            <p:cNvPr id="95" name="Rechteck 94"/>
            <p:cNvSpPr/>
            <p:nvPr/>
          </p:nvSpPr>
          <p:spPr bwMode="auto">
            <a:xfrm>
              <a:off x="5184371" y="508518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96" name="Rechteck 95"/>
            <p:cNvSpPr/>
            <p:nvPr/>
          </p:nvSpPr>
          <p:spPr bwMode="auto">
            <a:xfrm>
              <a:off x="5184371" y="526520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97" name="Rechteck 96"/>
            <p:cNvSpPr/>
            <p:nvPr/>
          </p:nvSpPr>
          <p:spPr bwMode="auto">
            <a:xfrm>
              <a:off x="5184371" y="544522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98" name="Rechteck 97"/>
            <p:cNvSpPr/>
            <p:nvPr/>
          </p:nvSpPr>
          <p:spPr bwMode="auto">
            <a:xfrm>
              <a:off x="6939492" y="508518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sp>
          <p:nvSpPr>
            <p:cNvPr id="99" name="Rechteck 98"/>
            <p:cNvSpPr/>
            <p:nvPr/>
          </p:nvSpPr>
          <p:spPr bwMode="auto">
            <a:xfrm>
              <a:off x="6939492" y="526520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100" name="Rechteck 99"/>
            <p:cNvSpPr/>
            <p:nvPr/>
          </p:nvSpPr>
          <p:spPr bwMode="auto">
            <a:xfrm>
              <a:off x="6939492" y="5445223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</a:t>
              </a:r>
            </a:p>
          </p:txBody>
        </p:sp>
        <p:sp>
          <p:nvSpPr>
            <p:cNvPr id="79" name="Rechteck 78"/>
            <p:cNvSpPr/>
            <p:nvPr/>
          </p:nvSpPr>
          <p:spPr bwMode="auto">
            <a:xfrm>
              <a:off x="5185642" y="423008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80" name="Rechteck 79"/>
            <p:cNvSpPr/>
            <p:nvPr/>
          </p:nvSpPr>
          <p:spPr bwMode="auto">
            <a:xfrm>
              <a:off x="5185642" y="441012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81" name="Rechteck 80"/>
            <p:cNvSpPr/>
            <p:nvPr/>
          </p:nvSpPr>
          <p:spPr bwMode="auto">
            <a:xfrm>
              <a:off x="5185642" y="459012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82" name="Rechteck 81"/>
            <p:cNvSpPr/>
            <p:nvPr/>
          </p:nvSpPr>
          <p:spPr bwMode="auto">
            <a:xfrm>
              <a:off x="5185642" y="477014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D</a:t>
              </a:r>
            </a:p>
          </p:txBody>
        </p:sp>
        <p:sp>
          <p:nvSpPr>
            <p:cNvPr id="83" name="Rechteck 82"/>
            <p:cNvSpPr/>
            <p:nvPr/>
          </p:nvSpPr>
          <p:spPr bwMode="auto">
            <a:xfrm>
              <a:off x="6940108" y="423008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sp>
          <p:nvSpPr>
            <p:cNvPr id="84" name="Rechteck 83"/>
            <p:cNvSpPr/>
            <p:nvPr/>
          </p:nvSpPr>
          <p:spPr bwMode="auto">
            <a:xfrm>
              <a:off x="6940108" y="441010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sp>
          <p:nvSpPr>
            <p:cNvPr id="85" name="Rechteck 84"/>
            <p:cNvSpPr/>
            <p:nvPr/>
          </p:nvSpPr>
          <p:spPr bwMode="auto">
            <a:xfrm>
              <a:off x="6940108" y="459012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FREI</a:t>
              </a:r>
            </a:p>
          </p:txBody>
        </p:sp>
        <p:sp>
          <p:nvSpPr>
            <p:cNvPr id="86" name="Rechteck 85"/>
            <p:cNvSpPr/>
            <p:nvPr/>
          </p:nvSpPr>
          <p:spPr bwMode="auto">
            <a:xfrm>
              <a:off x="6940108" y="4770148"/>
              <a:ext cx="1440000" cy="180000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hangingPunct="0"/>
              <a:r>
                <a:rPr lang="de-DE" sz="1400" dirty="0">
                  <a:latin typeface="Times" pitchFamily="18" charset="0"/>
                </a:rPr>
                <a:t>Gesell.</a:t>
              </a:r>
            </a:p>
          </p:txBody>
        </p:sp>
        <p:cxnSp>
          <p:nvCxnSpPr>
            <p:cNvPr id="191" name="Gerade Verbindung mit Pfeil 190"/>
            <p:cNvCxnSpPr/>
            <p:nvPr/>
          </p:nvCxnSpPr>
          <p:spPr bwMode="auto">
            <a:xfrm flipV="1">
              <a:off x="4857680" y="4864759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2" name="Gerade Verbindung mit Pfeil 191"/>
            <p:cNvCxnSpPr/>
            <p:nvPr/>
          </p:nvCxnSpPr>
          <p:spPr bwMode="auto">
            <a:xfrm flipV="1">
              <a:off x="4846404" y="4685437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3" name="Gerade Verbindung mit Pfeil 192"/>
            <p:cNvCxnSpPr/>
            <p:nvPr/>
          </p:nvCxnSpPr>
          <p:spPr bwMode="auto">
            <a:xfrm>
              <a:off x="4857680" y="4317918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94" name="Gerade Verbindung mit Pfeil 193"/>
            <p:cNvCxnSpPr/>
            <p:nvPr/>
          </p:nvCxnSpPr>
          <p:spPr bwMode="auto">
            <a:xfrm>
              <a:off x="4860828" y="4498253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3" name="Gerade Verbindung mit Pfeil 202"/>
            <p:cNvCxnSpPr/>
            <p:nvPr/>
          </p:nvCxnSpPr>
          <p:spPr bwMode="auto">
            <a:xfrm flipV="1">
              <a:off x="6615066" y="4868929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4" name="Gerade Verbindung mit Pfeil 203"/>
            <p:cNvCxnSpPr/>
            <p:nvPr/>
          </p:nvCxnSpPr>
          <p:spPr bwMode="auto">
            <a:xfrm flipV="1">
              <a:off x="6603790" y="4689607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5" name="Gerade Verbindung mit Pfeil 204"/>
            <p:cNvCxnSpPr/>
            <p:nvPr/>
          </p:nvCxnSpPr>
          <p:spPr bwMode="auto">
            <a:xfrm>
              <a:off x="6615066" y="4322088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06" name="Gerade Verbindung mit Pfeil 205"/>
            <p:cNvCxnSpPr/>
            <p:nvPr/>
          </p:nvCxnSpPr>
          <p:spPr bwMode="auto">
            <a:xfrm>
              <a:off x="6618214" y="4502423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7" name="Gerade Verbindung mit Pfeil 216"/>
            <p:cNvCxnSpPr/>
            <p:nvPr/>
          </p:nvCxnSpPr>
          <p:spPr bwMode="auto">
            <a:xfrm flipV="1">
              <a:off x="4866692" y="5529993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8" name="Gerade Verbindung mit Pfeil 217"/>
            <p:cNvCxnSpPr/>
            <p:nvPr/>
          </p:nvCxnSpPr>
          <p:spPr bwMode="auto">
            <a:xfrm flipV="1">
              <a:off x="4855416" y="5350671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19" name="Gerade Verbindung mit Pfeil 218"/>
            <p:cNvCxnSpPr/>
            <p:nvPr/>
          </p:nvCxnSpPr>
          <p:spPr bwMode="auto">
            <a:xfrm>
              <a:off x="4857314" y="5163487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3" name="Gerade Verbindung mit Pfeil 222"/>
            <p:cNvCxnSpPr/>
            <p:nvPr/>
          </p:nvCxnSpPr>
          <p:spPr bwMode="auto">
            <a:xfrm flipV="1">
              <a:off x="6621404" y="5517467"/>
              <a:ext cx="330050" cy="2378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4" name="Gerade Verbindung mit Pfeil 223"/>
            <p:cNvCxnSpPr/>
            <p:nvPr/>
          </p:nvCxnSpPr>
          <p:spPr bwMode="auto">
            <a:xfrm flipV="1">
              <a:off x="6610128" y="5338145"/>
              <a:ext cx="341326" cy="2092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5" name="Gerade Verbindung mit Pfeil 224"/>
            <p:cNvCxnSpPr/>
            <p:nvPr/>
          </p:nvCxnSpPr>
          <p:spPr bwMode="auto">
            <a:xfrm>
              <a:off x="6612026" y="5150961"/>
              <a:ext cx="330050" cy="2093"/>
            </a:xfrm>
            <a:prstGeom prst="straightConnector1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140" name="Textfeld 139"/>
          <p:cNvSpPr txBox="1"/>
          <p:nvPr/>
        </p:nvSpPr>
        <p:spPr>
          <a:xfrm>
            <a:off x="1477542" y="1280348"/>
            <a:ext cx="2146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schriftliche Prüfung</a:t>
            </a:r>
            <a:endParaRPr lang="de-DE" dirty="0"/>
          </a:p>
        </p:txBody>
      </p:sp>
      <p:sp>
        <p:nvSpPr>
          <p:cNvPr id="141" name="Textfeld 140"/>
          <p:cNvSpPr txBox="1"/>
          <p:nvPr/>
        </p:nvSpPr>
        <p:spPr>
          <a:xfrm>
            <a:off x="5549655" y="1268760"/>
            <a:ext cx="2249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mündliche Prüfung </a:t>
            </a:r>
            <a:endParaRPr lang="de-DE" strike="sngStrike" dirty="0">
              <a:solidFill>
                <a:srgbClr val="FF0000"/>
              </a:solidFill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827584" y="6237312"/>
            <a:ext cx="71894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größte Wahlfreiheit besteht, wenn D und M Leistungsfächer sind! </a:t>
            </a:r>
            <a:endParaRPr lang="de-DE" dirty="0"/>
          </a:p>
        </p:txBody>
      </p:sp>
      <p:sp>
        <p:nvSpPr>
          <p:cNvPr id="13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138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149" name="Foliennummernplatzhalter 1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6204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784"/>
            <a:ext cx="8272214" cy="3960440"/>
          </a:xfrm>
        </p:spPr>
        <p:txBody>
          <a:bodyPr/>
          <a:lstStyle/>
          <a:p>
            <a:pPr eaLnBrk="1" hangingPunct="1">
              <a:spcBef>
                <a:spcPts val="300"/>
              </a:spcBef>
              <a:spcAft>
                <a:spcPts val="0"/>
              </a:spcAft>
            </a:pPr>
            <a:r>
              <a:rPr lang="de-DE" altLang="de-DE" sz="2200" dirty="0" smtClean="0"/>
              <a:t>Gliederung der Oberstufe in</a:t>
            </a:r>
          </a:p>
          <a:p>
            <a:pPr lvl="1" eaLnBrk="1" hangingPunct="1">
              <a:spcBef>
                <a:spcPts val="300"/>
              </a:spcBef>
              <a:spcAft>
                <a:spcPts val="0"/>
              </a:spcAft>
            </a:pPr>
            <a:r>
              <a:rPr lang="de-DE" altLang="de-DE" sz="2200" dirty="0"/>
              <a:t>e</a:t>
            </a:r>
            <a:r>
              <a:rPr lang="de-DE" altLang="de-DE" sz="2200" dirty="0" smtClean="0"/>
              <a:t>ine Einführungsphase (Kl. 10)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e</a:t>
            </a:r>
            <a:r>
              <a:rPr lang="de-DE" altLang="de-DE" sz="2200" dirty="0" smtClean="0"/>
              <a:t>ine Qualifikationsphase/Kursstufe (Kl. 11 + 12)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4 Halbjahre der Kursstufe bilden eine pädagogische Einheit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Information und Beratung durch </a:t>
            </a:r>
            <a:r>
              <a:rPr lang="de-DE" altLang="de-DE" sz="2200" dirty="0" err="1" smtClean="0"/>
              <a:t>OberstufenberaterIn</a:t>
            </a:r>
            <a:r>
              <a:rPr lang="de-DE" altLang="de-DE" sz="2200" dirty="0" smtClean="0"/>
              <a:t> und in der Kursstufe durch </a:t>
            </a:r>
            <a:r>
              <a:rPr lang="de-DE" altLang="de-DE" sz="2200" dirty="0" err="1" smtClean="0"/>
              <a:t>TutorIn</a:t>
            </a:r>
            <a:r>
              <a:rPr lang="de-DE" altLang="de-DE" sz="2200" dirty="0" smtClean="0"/>
              <a:t> (= frühere </a:t>
            </a:r>
            <a:r>
              <a:rPr lang="de-DE" altLang="de-DE" sz="2200" dirty="0" err="1" smtClean="0"/>
              <a:t>KlassenlehrerIn</a:t>
            </a:r>
            <a:r>
              <a:rPr lang="de-DE" altLang="de-DE" sz="2200" dirty="0" smtClean="0"/>
              <a:t>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Je nach Kurswahl unterschiedliche Stundenpläne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Verantwortlich </a:t>
            </a:r>
            <a:r>
              <a:rPr lang="de-DE" sz="2200" dirty="0"/>
              <a:t>für Einrichtung der Kurse ist die </a:t>
            </a:r>
            <a:r>
              <a:rPr lang="de-DE" sz="2200" dirty="0" smtClean="0"/>
              <a:t>Schulleitung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Gewählt </a:t>
            </a:r>
            <a:r>
              <a:rPr lang="de-DE" sz="2200" dirty="0"/>
              <a:t>wird das Fach, nicht der Fachlehrer</a:t>
            </a:r>
          </a:p>
          <a:p>
            <a:endParaRPr lang="de-DE" sz="220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539552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Allgemeines</a:t>
            </a:r>
            <a:endParaRPr lang="de-DE" altLang="de-DE" sz="2800" b="1" dirty="0">
              <a:solidFill>
                <a:schemeClr val="tx1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35232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1656184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400" b="1" dirty="0" smtClean="0"/>
              <a:t>Schriftliche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erfolgt in den drei Leistungsfächern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>
                <a:sym typeface="Symbol" pitchFamily="18" charset="2"/>
              </a:rPr>
              <a:t>In den modernen Fremdsprachen zählt zur schriftlichen Prüfung die Kommunikationsprüfung im Verhältnis 3:1</a:t>
            </a:r>
            <a:br>
              <a:rPr lang="de-DE" altLang="de-DE" sz="2200" dirty="0" smtClean="0">
                <a:sym typeface="Symbol" pitchFamily="18" charset="2"/>
              </a:rPr>
            </a:br>
            <a:r>
              <a:rPr lang="de-DE" altLang="de-DE" sz="2200" dirty="0" smtClean="0">
                <a:sym typeface="Symbol" pitchFamily="18" charset="2"/>
              </a:rPr>
              <a:t>in Form einer Einzel- oder </a:t>
            </a:r>
            <a:r>
              <a:rPr lang="de-DE" altLang="de-DE" sz="2200" dirty="0">
                <a:sym typeface="Symbol" pitchFamily="18" charset="2"/>
              </a:rPr>
              <a:t>T</a:t>
            </a:r>
            <a:r>
              <a:rPr lang="de-DE" altLang="de-DE" sz="2200" dirty="0" smtClean="0">
                <a:sym typeface="Symbol" pitchFamily="18" charset="2"/>
              </a:rPr>
              <a:t>andemprüfung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>
                <a:sym typeface="Symbol" pitchFamily="18" charset="2"/>
              </a:rPr>
              <a:t>In den Fächern BK, Musik und Sport besteht die schriftliche Prüfung aus schriftlichen und fachpraktischen Anteilen im Verhältnis 1:1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</p:spTree>
    <p:extLst>
      <p:ext uri="{BB962C8B-B14F-4D97-AF65-F5344CB8AC3E}">
        <p14:creationId xmlns:p14="http://schemas.microsoft.com/office/powerpoint/2010/main" val="44757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35893" y="1200708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Mündliche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erfolgt in zwei Fächern (Basis- oder Wahlfächer)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endgültige Festlegung zu Beginn des 4.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klassische mündliche Prüfung, </a:t>
            </a:r>
            <a:r>
              <a:rPr lang="de-DE" altLang="de-DE" sz="2200" b="1" kern="0" dirty="0" smtClean="0"/>
              <a:t>keine</a:t>
            </a:r>
            <a:r>
              <a:rPr lang="de-DE" altLang="de-DE" sz="2200" kern="0" dirty="0" smtClean="0"/>
              <a:t> Präsentationsprüfung 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erfolgt in </a:t>
            </a:r>
            <a:r>
              <a:rPr lang="de-DE" altLang="de-DE" sz="2200" kern="0" dirty="0" err="1" smtClean="0"/>
              <a:t>Geo</a:t>
            </a:r>
            <a:r>
              <a:rPr lang="de-DE" altLang="de-DE" sz="2200" kern="0" dirty="0" smtClean="0"/>
              <a:t>/</a:t>
            </a:r>
            <a:r>
              <a:rPr lang="de-DE" altLang="de-DE" sz="2200" kern="0" dirty="0" err="1" smtClean="0"/>
              <a:t>Gk</a:t>
            </a:r>
            <a:r>
              <a:rPr lang="de-DE" altLang="de-DE" sz="2200" kern="0" dirty="0" smtClean="0"/>
              <a:t> als „Kombiprüfung“ (Inhalte aller 4 HJ)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eine der beiden mündlichen Prüfungen kann </a:t>
            </a:r>
            <a:r>
              <a:rPr lang="de-DE" altLang="de-DE" sz="2200" kern="0" dirty="0"/>
              <a:t>ggf. durch </a:t>
            </a:r>
            <a:r>
              <a:rPr lang="de-DE" altLang="de-DE" sz="2200" kern="0" dirty="0" smtClean="0"/>
              <a:t>einen Seminarkurs ersetzt werden, </a:t>
            </a:r>
            <a:r>
              <a:rPr lang="de-DE" altLang="de-DE" sz="2200" kern="0" dirty="0"/>
              <a:t>nicht </a:t>
            </a:r>
            <a:r>
              <a:rPr lang="de-DE" altLang="de-DE" sz="2200" kern="0" dirty="0" smtClean="0"/>
              <a:t>jedoch in den Fächern Deutsch und Mathematik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in den Fächern BK und Musik </a:t>
            </a:r>
            <a:r>
              <a:rPr lang="de-DE" altLang="de-DE" sz="2200" b="1" kern="0" dirty="0" smtClean="0">
                <a:sym typeface="Symbol" pitchFamily="18" charset="2"/>
              </a:rPr>
              <a:t>kann</a:t>
            </a:r>
            <a:r>
              <a:rPr lang="de-DE" altLang="de-DE" sz="2200" kern="0" dirty="0" smtClean="0">
                <a:sym typeface="Symbol" pitchFamily="18" charset="2"/>
              </a:rPr>
              <a:t>, in den Fächern Sport und </a:t>
            </a:r>
            <a:r>
              <a:rPr lang="de-DE" altLang="de-DE" sz="2200" kern="0" dirty="0" err="1" smtClean="0">
                <a:sym typeface="Symbol" pitchFamily="18" charset="2"/>
              </a:rPr>
              <a:t>LTh</a:t>
            </a:r>
            <a:r>
              <a:rPr lang="de-DE" altLang="de-DE" sz="2200" kern="0" dirty="0" smtClean="0">
                <a:sym typeface="Symbol" pitchFamily="18" charset="2"/>
              </a:rPr>
              <a:t> </a:t>
            </a:r>
            <a:r>
              <a:rPr lang="de-DE" altLang="de-DE" sz="2200" b="1" kern="0" dirty="0" smtClean="0">
                <a:sym typeface="Symbol" pitchFamily="18" charset="2"/>
              </a:rPr>
              <a:t>muss</a:t>
            </a:r>
            <a:r>
              <a:rPr lang="de-DE" altLang="de-DE" sz="2200" kern="0" dirty="0" smtClean="0">
                <a:sym typeface="Symbol" pitchFamily="18" charset="2"/>
              </a:rPr>
              <a:t> die mündliche Prüfung fachpraktische Anteile im Verhältnis 1:2 enthalten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8612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5328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Mündliche Prüfung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dauert </a:t>
            </a:r>
            <a:r>
              <a:rPr lang="de-DE" altLang="de-DE" sz="2200" kern="0" dirty="0">
                <a:sym typeface="Symbol" pitchFamily="18" charset="2"/>
              </a:rPr>
              <a:t>etwa 20 Minuten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Prüfungsaufgaben </a:t>
            </a:r>
            <a:r>
              <a:rPr lang="de-DE" altLang="de-DE" sz="2200" kern="0" dirty="0">
                <a:sym typeface="Symbol" pitchFamily="18" charset="2"/>
              </a:rPr>
              <a:t>werden vom Fachlehrer gestellt, die der Schüler </a:t>
            </a:r>
            <a:r>
              <a:rPr lang="de-DE" altLang="de-DE" sz="2200" kern="0" dirty="0" smtClean="0">
                <a:sym typeface="Symbol" pitchFamily="18" charset="2"/>
              </a:rPr>
              <a:t>etwa </a:t>
            </a:r>
            <a:r>
              <a:rPr lang="de-DE" altLang="de-DE" sz="2200" kern="0" dirty="0">
                <a:sym typeface="Symbol" pitchFamily="18" charset="2"/>
              </a:rPr>
              <a:t>20 </a:t>
            </a:r>
            <a:r>
              <a:rPr lang="de-DE" altLang="de-DE" sz="2200" kern="0" dirty="0" smtClean="0">
                <a:sym typeface="Symbol" pitchFamily="18" charset="2"/>
              </a:rPr>
              <a:t>min </a:t>
            </a:r>
            <a:r>
              <a:rPr lang="de-DE" altLang="de-DE" sz="2200" kern="0" dirty="0">
                <a:sym typeface="Symbol" pitchFamily="18" charset="2"/>
              </a:rPr>
              <a:t>vor der Prüfung zur Vorbereitung </a:t>
            </a:r>
            <a:r>
              <a:rPr lang="de-DE" altLang="de-DE" sz="2200" kern="0" dirty="0" smtClean="0">
                <a:sym typeface="Symbol" pitchFamily="18" charset="2"/>
              </a:rPr>
              <a:t>erhält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marL="0" indent="0" eaLnBrk="1" hangingPunct="1">
              <a:spcBef>
                <a:spcPts val="1200"/>
              </a:spcBef>
              <a:spcAft>
                <a:spcPts val="600"/>
              </a:spcAft>
              <a:buNone/>
            </a:pPr>
            <a:r>
              <a:rPr lang="de-DE" altLang="de-DE" sz="2400" b="1" kern="0" dirty="0" smtClean="0">
                <a:sym typeface="Symbol" pitchFamily="18" charset="2"/>
              </a:rPr>
              <a:t>Weitere mündliche </a:t>
            </a:r>
            <a:r>
              <a:rPr lang="de-DE" altLang="de-DE" sz="2400" b="1" kern="0" dirty="0">
                <a:sym typeface="Symbol" pitchFamily="18" charset="2"/>
              </a:rPr>
              <a:t>Prüfungen in den schriftlichen Prüfungsfächern </a:t>
            </a:r>
            <a:endParaRPr lang="de-DE" altLang="de-DE" sz="2400" b="1" kern="0" dirty="0" smtClean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sind </a:t>
            </a:r>
            <a:r>
              <a:rPr lang="de-DE" altLang="de-DE" sz="2200" b="1" kern="0" dirty="0" smtClean="0">
                <a:sym typeface="Symbol" pitchFamily="18" charset="2"/>
              </a:rPr>
              <a:t>möglich</a:t>
            </a:r>
            <a:r>
              <a:rPr lang="de-DE" altLang="de-DE" sz="2200" kern="0" dirty="0" smtClean="0">
                <a:sym typeface="Symbol" pitchFamily="18" charset="2"/>
              </a:rPr>
              <a:t> (nach Entscheidung des Prüflings oder des/der Prüfungsvorsitzenden)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sind </a:t>
            </a:r>
            <a:r>
              <a:rPr lang="de-DE" altLang="de-DE" sz="2200" b="1" kern="0" dirty="0" smtClean="0">
                <a:sym typeface="Symbol" pitchFamily="18" charset="2"/>
              </a:rPr>
              <a:t>nötig</a:t>
            </a:r>
            <a:r>
              <a:rPr lang="de-DE" altLang="de-DE" sz="2200" kern="0" dirty="0" smtClean="0">
                <a:sym typeface="Symbol" pitchFamily="18" charset="2"/>
              </a:rPr>
              <a:t> bei 0 Punkten schriftlich zur Erreichung von</a:t>
            </a:r>
            <a:br>
              <a:rPr lang="de-DE" altLang="de-DE" sz="2200" kern="0" dirty="0" smtClean="0">
                <a:sym typeface="Symbol" pitchFamily="18" charset="2"/>
              </a:rPr>
            </a:br>
            <a:r>
              <a:rPr lang="de-DE" altLang="de-DE" sz="2200" kern="0" dirty="0" smtClean="0">
                <a:sym typeface="Symbol" pitchFamily="18" charset="2"/>
              </a:rPr>
              <a:t>1 Punkt in der Abiturprüfung der LF </a:t>
            </a:r>
            <a:endParaRPr lang="de-DE" altLang="de-DE" sz="2200" kern="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12995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Abiturprüfung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Besonderheiten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Falls durch die 5 Prüfungsfächer alle 3 Aufgabenfelder abgedeckt werden, Deutsch und Mathematik Prüfungsfächer sind und die Anrechnung von maximal 40 Kursen nicht überschritten wird, kann auch mündliches Prüfungsfach sein: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Literatur und Theater 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VK Mathematik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sym typeface="Symbol" pitchFamily="18" charset="2"/>
              </a:rPr>
              <a:t>Weder Fs noch </a:t>
            </a:r>
            <a:r>
              <a:rPr lang="de-DE" altLang="de-DE" sz="2200" kern="0" dirty="0" err="1" smtClean="0">
                <a:sym typeface="Symbol" pitchFamily="18" charset="2"/>
              </a:rPr>
              <a:t>Nw</a:t>
            </a:r>
            <a:r>
              <a:rPr lang="de-DE" altLang="de-DE" sz="2200" kern="0" dirty="0" smtClean="0">
                <a:sym typeface="Symbol" pitchFamily="18" charset="2"/>
              </a:rPr>
              <a:t> muss Prüfungsfach sein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>
              <a:sym typeface="Symbol" pitchFamily="18" charset="2"/>
            </a:endParaRP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de-DE" altLang="de-DE" sz="2200" kern="0" dirty="0" smtClean="0"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167227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0707719-7AA3-4FF6-B859-2B17DD6FF692}" type="slidenum">
              <a:rPr lang="de-DE" altLang="de-DE" sz="1400"/>
              <a:pPr eaLnBrk="1" hangingPunct="1"/>
              <a:t>24</a:t>
            </a:fld>
            <a:endParaRPr lang="de-DE" altLang="de-DE" sz="1400"/>
          </a:p>
        </p:txBody>
      </p:sp>
      <p:sp>
        <p:nvSpPr>
          <p:cNvPr id="3073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29193" y="1124744"/>
            <a:ext cx="7696200" cy="1258416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/>
              <a:t>Die Gesamtqualifikation, die für die Zuerkennung der </a:t>
            </a:r>
            <a:r>
              <a:rPr lang="de-DE" altLang="de-DE" sz="2200" dirty="0" smtClean="0"/>
              <a:t>allgemeinen </a:t>
            </a:r>
            <a:r>
              <a:rPr lang="de-DE" altLang="de-DE" sz="2200" dirty="0"/>
              <a:t>Hochschulreife maßgebend ist, wird aus 2 Blöcken ermittelt</a:t>
            </a:r>
            <a:r>
              <a:rPr lang="de-DE" altLang="de-DE" sz="2200" dirty="0" smtClean="0"/>
              <a:t>, wobei </a:t>
            </a:r>
            <a:r>
              <a:rPr lang="de-DE" altLang="de-DE" sz="2200" dirty="0"/>
              <a:t>in der Summe 900 Punkte maximal erreichbar </a:t>
            </a:r>
            <a:r>
              <a:rPr lang="de-DE" altLang="de-DE" sz="2200" dirty="0" smtClean="0"/>
              <a:t>sind:</a:t>
            </a:r>
            <a:r>
              <a:rPr lang="de-DE" altLang="de-DE" sz="2000" dirty="0" smtClean="0">
                <a:latin typeface="Arial" charset="0"/>
              </a:rPr>
              <a:t>	</a:t>
            </a:r>
          </a:p>
        </p:txBody>
      </p:sp>
      <p:sp>
        <p:nvSpPr>
          <p:cNvPr id="30731" name="Rectangle 11"/>
          <p:cNvSpPr>
            <a:spLocks noChangeArrowheads="1"/>
          </p:cNvSpPr>
          <p:nvPr/>
        </p:nvSpPr>
        <p:spPr bwMode="auto">
          <a:xfrm>
            <a:off x="467544" y="5715000"/>
            <a:ext cx="856895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2200" dirty="0">
                <a:latin typeface="+mn-lt"/>
                <a:cs typeface="+mn-cs"/>
              </a:rPr>
              <a:t>Die insgesamt erreichten Punkte werden in eine </a:t>
            </a:r>
            <a:r>
              <a:rPr lang="de-DE" altLang="de-DE" sz="2200" dirty="0" smtClean="0">
                <a:latin typeface="+mn-lt"/>
                <a:cs typeface="+mn-cs"/>
              </a:rPr>
              <a:t>Durchschnitts-</a:t>
            </a:r>
            <a:br>
              <a:rPr lang="de-DE" altLang="de-DE" sz="2200" dirty="0" smtClean="0">
                <a:latin typeface="+mn-lt"/>
                <a:cs typeface="+mn-cs"/>
              </a:rPr>
            </a:br>
            <a:r>
              <a:rPr lang="de-DE" altLang="de-DE" sz="2200" dirty="0" err="1" smtClean="0">
                <a:latin typeface="+mn-lt"/>
                <a:cs typeface="+mn-cs"/>
              </a:rPr>
              <a:t>note</a:t>
            </a:r>
            <a:r>
              <a:rPr lang="de-DE" altLang="de-DE" sz="2200" dirty="0" smtClean="0">
                <a:latin typeface="+mn-lt"/>
                <a:cs typeface="+mn-cs"/>
              </a:rPr>
              <a:t> </a:t>
            </a:r>
            <a:r>
              <a:rPr lang="de-DE" altLang="de-DE" sz="2200" dirty="0">
                <a:latin typeface="+mn-lt"/>
                <a:cs typeface="+mn-cs"/>
              </a:rPr>
              <a:t>umgerechnet (z.B. 629 Punkte </a:t>
            </a:r>
            <a:r>
              <a:rPr lang="de-DE" altLang="de-DE" sz="2200" dirty="0">
                <a:latin typeface="+mn-lt"/>
                <a:cs typeface="+mn-cs"/>
                <a:sym typeface="Symbol" pitchFamily="18" charset="2"/>
              </a:rPr>
              <a:t> Note 2,1</a:t>
            </a:r>
            <a:r>
              <a:rPr lang="de-DE" altLang="de-DE" sz="2200" dirty="0" smtClean="0">
                <a:latin typeface="+mn-lt"/>
                <a:cs typeface="+mn-cs"/>
                <a:sym typeface="Symbol" pitchFamily="18" charset="2"/>
              </a:rPr>
              <a:t>)</a:t>
            </a:r>
            <a:endParaRPr lang="de-DE" altLang="de-DE" sz="2200" dirty="0">
              <a:latin typeface="+mn-lt"/>
              <a:cs typeface="+mn-cs"/>
            </a:endParaRP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4036640" y="2743200"/>
            <a:ext cx="4495800" cy="1190625"/>
          </a:xfrm>
          <a:prstGeom prst="rect">
            <a:avLst/>
          </a:prstGeom>
          <a:solidFill>
            <a:srgbClr val="FFAA01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dirty="0">
                <a:latin typeface="Arial" charset="0"/>
              </a:rPr>
              <a:t>Block I 	Leistungen in den </a:t>
            </a:r>
            <a:r>
              <a:rPr lang="de-DE" altLang="de-DE" sz="1800" dirty="0" smtClean="0">
                <a:latin typeface="Arial" charset="0"/>
              </a:rPr>
              <a:t>(genau) </a:t>
            </a:r>
            <a:r>
              <a:rPr lang="de-DE" altLang="de-DE" sz="1800" dirty="0">
                <a:latin typeface="Arial" charset="0"/>
              </a:rPr>
              <a:t>	40 </a:t>
            </a:r>
            <a:r>
              <a:rPr lang="de-DE" altLang="de-DE" sz="1800" dirty="0" smtClean="0">
                <a:latin typeface="Arial" charset="0"/>
              </a:rPr>
              <a:t>	Kursen</a:t>
            </a:r>
            <a:endParaRPr lang="de-DE" altLang="de-DE" sz="1800" dirty="0">
              <a:latin typeface="Arial" charset="0"/>
            </a:endParaRPr>
          </a:p>
          <a:p>
            <a:pPr eaLnBrk="1" hangingPunct="1"/>
            <a:r>
              <a:rPr lang="de-DE" altLang="de-DE" sz="1800" dirty="0">
                <a:latin typeface="Arial" charset="0"/>
              </a:rPr>
              <a:t>	max. 600 Punkte (</a:t>
            </a:r>
            <a:r>
              <a:rPr lang="de-DE" altLang="de-DE" sz="1800" dirty="0" smtClean="0">
                <a:latin typeface="Arial" charset="0"/>
              </a:rPr>
              <a:t>40 • 15</a:t>
            </a:r>
            <a:r>
              <a:rPr lang="de-DE" altLang="de-DE" sz="1800" dirty="0">
                <a:latin typeface="Arial" charset="0"/>
              </a:rPr>
              <a:t>)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	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4036640" y="4097338"/>
            <a:ext cx="4495800" cy="1465262"/>
          </a:xfrm>
          <a:prstGeom prst="rect">
            <a:avLst/>
          </a:prstGeom>
          <a:solidFill>
            <a:srgbClr val="99CC00"/>
          </a:solidFill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de-DE" altLang="de-DE" sz="1800" dirty="0">
                <a:latin typeface="Arial" charset="0"/>
              </a:rPr>
              <a:t>Block II	Leistungen in der Abiturprüfung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Ergebnisse der 5 Prüfungsfächer 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4-fach gewertet </a:t>
            </a:r>
          </a:p>
          <a:p>
            <a:pPr eaLnBrk="1" hangingPunct="1"/>
            <a:r>
              <a:rPr lang="de-DE" altLang="de-DE" sz="1800" dirty="0">
                <a:latin typeface="Arial" charset="0"/>
              </a:rPr>
              <a:t>	max. 300 Punkte (</a:t>
            </a:r>
            <a:r>
              <a:rPr lang="de-DE" altLang="de-DE" sz="1800" dirty="0" smtClean="0">
                <a:latin typeface="Arial" charset="0"/>
              </a:rPr>
              <a:t>5 • 15 • 4</a:t>
            </a:r>
            <a:r>
              <a:rPr lang="de-DE" altLang="de-DE" sz="1800" dirty="0">
                <a:latin typeface="Arial" charset="0"/>
              </a:rPr>
              <a:t>)</a:t>
            </a:r>
          </a:p>
          <a:p>
            <a:pPr eaLnBrk="1" hangingPunct="1"/>
            <a:r>
              <a:rPr lang="de-DE" altLang="de-DE" sz="1800" dirty="0">
                <a:solidFill>
                  <a:schemeClr val="bg1"/>
                </a:solidFill>
                <a:latin typeface="Arial" charset="0"/>
              </a:rPr>
              <a:t>	</a:t>
            </a:r>
          </a:p>
        </p:txBody>
      </p:sp>
      <p:sp>
        <p:nvSpPr>
          <p:cNvPr id="30753" name="Rectangle 33" descr="50%"/>
          <p:cNvSpPr>
            <a:spLocks noChangeArrowheads="1"/>
          </p:cNvSpPr>
          <p:nvPr/>
        </p:nvSpPr>
        <p:spPr bwMode="auto">
          <a:xfrm>
            <a:off x="4979640" y="3603625"/>
            <a:ext cx="1752600" cy="304800"/>
          </a:xfrm>
          <a:prstGeom prst="rect">
            <a:avLst/>
          </a:prstGeom>
          <a:pattFill prst="pct50">
            <a:fgClr>
              <a:srgbClr val="FF99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dirty="0">
                <a:latin typeface="Arial" charset="0"/>
              </a:rPr>
              <a:t>min. 200 Punkte</a:t>
            </a:r>
          </a:p>
        </p:txBody>
      </p:sp>
      <p:sp>
        <p:nvSpPr>
          <p:cNvPr id="30755" name="Rectangle 35" descr="50%"/>
          <p:cNvSpPr>
            <a:spLocks noChangeArrowheads="1"/>
          </p:cNvSpPr>
          <p:nvPr/>
        </p:nvSpPr>
        <p:spPr bwMode="auto">
          <a:xfrm>
            <a:off x="4979640" y="5226050"/>
            <a:ext cx="1752600" cy="304800"/>
          </a:xfrm>
          <a:prstGeom prst="rect">
            <a:avLst/>
          </a:prstGeom>
          <a:pattFill prst="pct50">
            <a:fgClr>
              <a:srgbClr val="99CC0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de-DE" altLang="de-DE" sz="1800" dirty="0">
                <a:latin typeface="Arial" charset="0"/>
              </a:rPr>
              <a:t>min. 100 Punkte</a:t>
            </a:r>
          </a:p>
        </p:txBody>
      </p:sp>
      <p:sp>
        <p:nvSpPr>
          <p:cNvPr id="22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23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grpSp>
        <p:nvGrpSpPr>
          <p:cNvPr id="8" name="Gruppieren 7"/>
          <p:cNvGrpSpPr/>
          <p:nvPr/>
        </p:nvGrpSpPr>
        <p:grpSpPr>
          <a:xfrm>
            <a:off x="390525" y="3196318"/>
            <a:ext cx="4181475" cy="2095500"/>
            <a:chOff x="390525" y="3196318"/>
            <a:chExt cx="4181475" cy="2095500"/>
          </a:xfrm>
        </p:grpSpPr>
        <p:graphicFrame>
          <p:nvGraphicFramePr>
            <p:cNvPr id="7" name="Objekt 6"/>
            <p:cNvGraphicFramePr>
              <a:graphicFrameLocks noChangeAspect="1"/>
            </p:cNvGraphicFramePr>
            <p:nvPr>
              <p:extLst/>
            </p:nvPr>
          </p:nvGraphicFramePr>
          <p:xfrm>
            <a:off x="390525" y="3196318"/>
            <a:ext cx="4181475" cy="20955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85" name="Diagramm" r:id="rId4" imgW="4038840" imgH="2025000" progId="Excel.Sheet.8">
                    <p:embed/>
                  </p:oleObj>
                </mc:Choice>
                <mc:Fallback>
                  <p:oleObj name="Diagramm" r:id="rId4" imgW="4038840" imgH="2025000" progId="Excel.Sheet.8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0525" y="3196318"/>
                          <a:ext cx="4181475" cy="20955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00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Group 29"/>
            <p:cNvGrpSpPr>
              <a:grpSpLocks/>
            </p:cNvGrpSpPr>
            <p:nvPr/>
          </p:nvGrpSpPr>
          <p:grpSpPr bwMode="auto">
            <a:xfrm>
              <a:off x="2120900" y="4524375"/>
              <a:ext cx="1689100" cy="444500"/>
              <a:chOff x="1200" y="2716"/>
              <a:chExt cx="1064" cy="280"/>
            </a:xfrm>
          </p:grpSpPr>
          <p:sp>
            <p:nvSpPr>
              <p:cNvPr id="29" name="Rectangle 17"/>
              <p:cNvSpPr>
                <a:spLocks noChangeArrowheads="1"/>
              </p:cNvSpPr>
              <p:nvPr/>
            </p:nvSpPr>
            <p:spPr bwMode="auto">
              <a:xfrm>
                <a:off x="1728" y="2784"/>
                <a:ext cx="536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/>
                <a:r>
                  <a:rPr lang="en-US" altLang="de-DE" sz="1600" b="1" dirty="0">
                    <a:latin typeface="Arial" charset="0"/>
                  </a:rPr>
                  <a:t>Block</a:t>
                </a:r>
                <a:r>
                  <a:rPr lang="en-US" altLang="de-DE" sz="1600" b="1" dirty="0">
                    <a:solidFill>
                      <a:schemeClr val="bg1"/>
                    </a:solidFill>
                    <a:latin typeface="Arial" charset="0"/>
                  </a:rPr>
                  <a:t> </a:t>
                </a:r>
                <a:r>
                  <a:rPr lang="en-US" altLang="de-DE" sz="1600" b="1" dirty="0">
                    <a:latin typeface="Arial" charset="0"/>
                  </a:rPr>
                  <a:t>I</a:t>
                </a:r>
                <a:endParaRPr lang="de-DE" altLang="de-DE" sz="1600" b="1" dirty="0">
                  <a:latin typeface="Arial" charset="0"/>
                </a:endParaRPr>
              </a:p>
            </p:txBody>
          </p:sp>
          <p:sp>
            <p:nvSpPr>
              <p:cNvPr id="30" name="Text Box 18"/>
              <p:cNvSpPr txBox="1">
                <a:spLocks noChangeArrowheads="1"/>
              </p:cNvSpPr>
              <p:nvPr/>
            </p:nvSpPr>
            <p:spPr bwMode="auto">
              <a:xfrm>
                <a:off x="1200" y="2716"/>
                <a:ext cx="432" cy="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de-DE" sz="1600" dirty="0">
                    <a:latin typeface="Arial" charset="0"/>
                  </a:rPr>
                  <a:t>600</a:t>
                </a:r>
                <a:endParaRPr lang="de-DE" altLang="de-DE" sz="1600" dirty="0">
                  <a:latin typeface="Arial" charset="0"/>
                </a:endParaRPr>
              </a:p>
            </p:txBody>
          </p:sp>
        </p:grpSp>
      </p:grpSp>
      <p:graphicFrame>
        <p:nvGraphicFramePr>
          <p:cNvPr id="9" name="Objekt 8"/>
          <p:cNvGraphicFramePr>
            <a:graphicFrameLocks noChangeAspect="1"/>
          </p:cNvGraphicFramePr>
          <p:nvPr>
            <p:extLst/>
          </p:nvPr>
        </p:nvGraphicFramePr>
        <p:xfrm>
          <a:off x="390525" y="3184979"/>
          <a:ext cx="4181475" cy="209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Diagramm" r:id="rId7" imgW="4038840" imgH="2025000" progId="Excel.Sheet.8">
                  <p:embed/>
                </p:oleObj>
              </mc:Choice>
              <mc:Fallback>
                <p:oleObj name="Diagramm" r:id="rId7" imgW="4038840" imgH="2025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" y="3184979"/>
                        <a:ext cx="4181475" cy="2095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uppieren 9"/>
          <p:cNvGrpSpPr/>
          <p:nvPr/>
        </p:nvGrpSpPr>
        <p:grpSpPr>
          <a:xfrm>
            <a:off x="246509" y="3140968"/>
            <a:ext cx="4181475" cy="2095500"/>
            <a:chOff x="251520" y="3130550"/>
            <a:chExt cx="4181475" cy="2095500"/>
          </a:xfrm>
        </p:grpSpPr>
        <p:grpSp>
          <p:nvGrpSpPr>
            <p:cNvPr id="33" name="Gruppieren 32"/>
            <p:cNvGrpSpPr/>
            <p:nvPr/>
          </p:nvGrpSpPr>
          <p:grpSpPr>
            <a:xfrm>
              <a:off x="251520" y="3130550"/>
              <a:ext cx="4181475" cy="2095500"/>
              <a:chOff x="2915816" y="3412902"/>
              <a:chExt cx="4181475" cy="2095500"/>
            </a:xfrm>
          </p:grpSpPr>
          <p:graphicFrame>
            <p:nvGraphicFramePr>
              <p:cNvPr id="34" name="Objekt 33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2915816" y="3412902"/>
              <a:ext cx="4181475" cy="20955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2187" name="Diagramm" r:id="rId10" imgW="4038840" imgH="2025000" progId="Excel.Sheet.8">
                      <p:embed/>
                    </p:oleObj>
                  </mc:Choice>
                  <mc:Fallback>
                    <p:oleObj name="Diagramm" r:id="rId10" imgW="4038840" imgH="2025000" progId="Excel.Sheet.8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1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2915816" y="3412902"/>
                            <a:ext cx="4181475" cy="20955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00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35" name="Text Box 22"/>
              <p:cNvSpPr txBox="1">
                <a:spLocks noChangeArrowheads="1"/>
              </p:cNvSpPr>
              <p:nvPr/>
            </p:nvSpPr>
            <p:spPr bwMode="auto">
              <a:xfrm>
                <a:off x="4283968" y="4271885"/>
                <a:ext cx="533400" cy="3365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imes New Roman" pitchFamily="18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altLang="de-DE" sz="1600" dirty="0">
                    <a:latin typeface="Arial" charset="0"/>
                  </a:rPr>
                  <a:t>300</a:t>
                </a:r>
                <a:endParaRPr lang="de-DE" altLang="de-DE" sz="1600" dirty="0">
                  <a:latin typeface="Arial" charset="0"/>
                </a:endParaRPr>
              </a:p>
            </p:txBody>
          </p:sp>
        </p:grpSp>
        <p:sp>
          <p:nvSpPr>
            <p:cNvPr id="36" name="Text Box 21"/>
            <p:cNvSpPr txBox="1">
              <a:spLocks noChangeArrowheads="1"/>
            </p:cNvSpPr>
            <p:nvPr/>
          </p:nvSpPr>
          <p:spPr bwMode="auto">
            <a:xfrm>
              <a:off x="755576" y="3416183"/>
              <a:ext cx="990600" cy="3365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de-DE" sz="1600" b="1" dirty="0">
                  <a:latin typeface="Arial" charset="0"/>
                </a:rPr>
                <a:t>Block</a:t>
              </a:r>
              <a:r>
                <a:rPr lang="en-US" altLang="de-DE" sz="1600" b="1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altLang="de-DE" sz="1600" b="1" dirty="0">
                  <a:latin typeface="Arial" charset="0"/>
                </a:rPr>
                <a:t>II</a:t>
              </a:r>
              <a:endParaRPr lang="de-DE" altLang="de-DE" sz="1600" b="1" dirty="0">
                <a:latin typeface="Arial" charset="0"/>
              </a:endParaRPr>
            </a:p>
          </p:txBody>
        </p:sp>
      </p:grpSp>
      <p:graphicFrame>
        <p:nvGraphicFramePr>
          <p:cNvPr id="38" name="Object 28"/>
          <p:cNvGraphicFramePr>
            <a:graphicFrameLocks noChangeAspect="1"/>
          </p:cNvGraphicFramePr>
          <p:nvPr>
            <p:extLst/>
          </p:nvPr>
        </p:nvGraphicFramePr>
        <p:xfrm>
          <a:off x="251520" y="3175145"/>
          <a:ext cx="4079875" cy="1965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</p:spTree>
    <p:extLst>
      <p:ext uri="{BB962C8B-B14F-4D97-AF65-F5344CB8AC3E}">
        <p14:creationId xmlns:p14="http://schemas.microsoft.com/office/powerpoint/2010/main" val="945164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1" grpId="0"/>
      <p:bldP spid="30732" grpId="0" animBg="1"/>
      <p:bldP spid="30733" grpId="0" animBg="1"/>
      <p:bldP spid="30753" grpId="0" animBg="1"/>
      <p:bldP spid="30755" grpId="0" animBg="1"/>
      <p:bldOleChart spid="9" grpId="0"/>
      <p:bldGraphic spid="38" grpId="0">
        <p:bldAsOne/>
      </p:bldGraphic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25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24744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Block I: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Anrechnung von genau 40 Kursen, davon 2 LF in doppelter Gewichtung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Berechnung der Punkte für Block I:</a:t>
            </a:r>
            <a:br>
              <a:rPr lang="de-DE" sz="2200" dirty="0" smtClean="0">
                <a:cs typeface="Arial" panose="020B0604020202020204" pitchFamily="34" charset="0"/>
              </a:rPr>
            </a:br>
            <a:r>
              <a:rPr lang="de-DE" sz="2200" dirty="0" smtClean="0">
                <a:cs typeface="Arial" panose="020B0604020202020204" pitchFamily="34" charset="0"/>
              </a:rPr>
              <a:t>Ergebnis Block I = Punktzahl x 40 / 48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Höchstens 8 Kurse (darunter maximal 3 Kurse aus den LF) dürfen mit weniger als 5 Punkten angerechnet werden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200" dirty="0" smtClean="0"/>
              <a:t>Belegpflichtige Kurse dürfen nicht mit 0 Punkten abgeschlossen werden</a:t>
            </a:r>
            <a:endParaRPr lang="de-DE" sz="2200" dirty="0" smtClean="0"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Seminarkurs kann in zweifacher Wertung angerechnet werden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Arbeitsgemeinschaften können nicht angerechnet werden</a:t>
            </a:r>
            <a:endParaRPr lang="de-DE" sz="1400" dirty="0">
              <a:cs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-"/>
            </a:pPr>
            <a:endParaRPr lang="de-DE" sz="18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648796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26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Gesamtqualifikation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24744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sz="2400" b="1" kern="0" dirty="0" smtClean="0"/>
              <a:t>Block II: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altLang="de-DE" sz="2200" kern="0" dirty="0" smtClean="0"/>
              <a:t>Erfassung aller Leistungen in der Abiturprüfung: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in den 5 Fächern mindestens 25 Punkte</a:t>
            </a:r>
            <a:endParaRPr lang="de-DE" sz="2200" dirty="0">
              <a:cs typeface="Arial" panose="020B0604020202020204" pitchFamily="34" charset="0"/>
            </a:endParaRP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 smtClean="0">
                <a:cs typeface="Arial" panose="020B0604020202020204" pitchFamily="34" charset="0"/>
              </a:rPr>
              <a:t>in 3 Prüfungsfächern (darunter 2 LF) je mindestens </a:t>
            </a:r>
            <a:r>
              <a:rPr lang="de-DE" sz="2200" dirty="0">
                <a:cs typeface="Arial" panose="020B0604020202020204" pitchFamily="34" charset="0"/>
              </a:rPr>
              <a:t>5</a:t>
            </a:r>
            <a:r>
              <a:rPr lang="de-DE" sz="2200" dirty="0" smtClean="0">
                <a:cs typeface="Arial" panose="020B0604020202020204" pitchFamily="34" charset="0"/>
              </a:rPr>
              <a:t> Punkte</a:t>
            </a:r>
          </a:p>
          <a:p>
            <a:pPr marL="358775" indent="-358775">
              <a:buFont typeface="Arial" panose="020B0604020202020204" pitchFamily="34" charset="0"/>
              <a:buChar char="•"/>
            </a:pPr>
            <a:r>
              <a:rPr lang="de-DE" sz="2200" dirty="0">
                <a:cs typeface="Arial" panose="020B0604020202020204" pitchFamily="34" charset="0"/>
                <a:sym typeface="Wingdings" panose="05000000000000000000" pitchFamily="2" charset="2"/>
              </a:rPr>
              <a:t>j</a:t>
            </a: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ede der 5 Prüfungen muss mit </a:t>
            </a:r>
            <a:r>
              <a:rPr lang="de-DE" sz="2200" b="1" dirty="0" smtClean="0">
                <a:solidFill>
                  <a:srgbClr val="FF0000"/>
                </a:solidFill>
                <a:cs typeface="Arial" panose="020B0604020202020204" pitchFamily="34" charset="0"/>
                <a:sym typeface="Wingdings" panose="05000000000000000000" pitchFamily="2" charset="2"/>
              </a:rPr>
              <a:t>mindestens 1 Punkt </a:t>
            </a: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abgeschlossen werden:</a:t>
            </a:r>
          </a:p>
          <a:p>
            <a:pPr marL="1062037" lvl="2" indent="-342900">
              <a:buFont typeface="Wingdings" panose="05000000000000000000" pitchFamily="2" charset="2"/>
              <a:buChar char="Ø"/>
            </a:pP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0 Punkte im Schriftlichen können mit mindestens 3 Punkten in der zusätzlichen mündlichen Prüfung „ausgeglichen“ werden</a:t>
            </a:r>
          </a:p>
          <a:p>
            <a:pPr marL="1062037" lvl="2" indent="-342900">
              <a:buFont typeface="Wingdings" panose="05000000000000000000" pitchFamily="2" charset="2"/>
              <a:buChar char="Ø"/>
            </a:pPr>
            <a:r>
              <a:rPr lang="de-DE" sz="2200" dirty="0">
                <a:cs typeface="Arial" panose="020B0604020202020204" pitchFamily="34" charset="0"/>
                <a:sym typeface="Wingdings" panose="05000000000000000000" pitchFamily="2" charset="2"/>
              </a:rPr>
              <a:t>0 Punkte in einer der beiden mündlichen Prüfungen führen zum </a:t>
            </a:r>
            <a:r>
              <a:rPr lang="de-DE" sz="2200" dirty="0" smtClean="0">
                <a:cs typeface="Arial" panose="020B0604020202020204" pitchFamily="34" charset="0"/>
                <a:sym typeface="Wingdings" panose="05000000000000000000" pitchFamily="2" charset="2"/>
              </a:rPr>
              <a:t>Nichtbestehen</a:t>
            </a:r>
            <a:endParaRPr lang="de-DE" sz="2200" dirty="0">
              <a:cs typeface="Arial" panose="020B0604020202020204" pitchFamily="34" charset="0"/>
            </a:endParaRPr>
          </a:p>
          <a:p>
            <a:pPr lvl="2">
              <a:buFont typeface="Symbol" panose="05050102010706020507" pitchFamily="18" charset="2"/>
              <a:buChar char="-"/>
            </a:pPr>
            <a:endParaRPr lang="de-DE" sz="1800" dirty="0"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8959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27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</a:t>
            </a:r>
            <a:r>
              <a:rPr lang="de-DE" altLang="de-DE" sz="2800" b="1" kern="0" dirty="0">
                <a:solidFill>
                  <a:schemeClr val="tx1"/>
                </a:solidFill>
              </a:rPr>
              <a:t>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In der Einführungsphase</a:t>
            </a:r>
            <a:endParaRPr lang="de-DE" sz="2200" kern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Informationsveranstaltungen an der Schule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vollständige und korrekte Kurswahl sowie vorläufige Wahl der </a:t>
            </a:r>
            <a:r>
              <a:rPr lang="de-DE" altLang="de-DE" sz="2200" dirty="0" smtClean="0"/>
              <a:t>mündlichen </a:t>
            </a:r>
            <a:r>
              <a:rPr lang="de-DE" altLang="de-DE" sz="2200" dirty="0"/>
              <a:t>Fächer frühestens 8 Wochen vor </a:t>
            </a:r>
            <a:r>
              <a:rPr lang="de-DE" altLang="de-DE" sz="2200" dirty="0" smtClean="0"/>
              <a:t>Unterrichtsende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Innerhalb der ersten 6 Wochen des 1. HJ</a:t>
            </a:r>
            <a:endParaRPr lang="de-DE" altLang="de-DE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Festlegung der 3 verpflichtenden GFS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Spätestens bis zu den Herbstferien des 3. HJ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verbindliche Festlegung der Form der Kommunikations-prüfung (Einzel- oder Tandemprüfung)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0397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Im 4. HJ</a:t>
            </a:r>
            <a:endParaRPr lang="de-DE" sz="2200" kern="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spätestens einen Schultag nach Zeugnisausgabe des </a:t>
            </a:r>
            <a:br>
              <a:rPr lang="de-DE" sz="2200" kern="0" dirty="0" smtClean="0">
                <a:cs typeface="Arial" panose="020B0604020202020204" pitchFamily="34" charset="0"/>
              </a:rPr>
            </a:br>
            <a:r>
              <a:rPr lang="de-DE" sz="2200" kern="0" dirty="0" smtClean="0">
                <a:cs typeface="Arial" panose="020B0604020202020204" pitchFamily="34" charset="0"/>
              </a:rPr>
              <a:t>3. HJ Festlegung der mündlichen Prüfungsfächer und gegebenenfalls der 4. GFS</a:t>
            </a:r>
            <a:endParaRPr lang="de-DE" altLang="de-DE" sz="2200" dirty="0" smtClean="0"/>
          </a:p>
          <a:p>
            <a:pPr eaLnBrk="1" hangingPunct="1">
              <a:spcBef>
                <a:spcPts val="1200"/>
              </a:spcBef>
              <a:spcAft>
                <a:spcPts val="600"/>
              </a:spcAft>
            </a:pPr>
            <a:r>
              <a:rPr lang="de-DE" altLang="de-DE" sz="2200" b="1" dirty="0" smtClean="0"/>
              <a:t>Am Tag der Zeugnisausgabe des 4. HJ</a:t>
            </a:r>
            <a:endParaRPr lang="de-DE" altLang="de-DE" sz="2200" dirty="0" smtClean="0"/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Bekanntgabe der Ergebnisse der schriftlichen Abiturprüfung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Entscheidung über gegebenenfalls weitere mündliche Prüfungen in den schriftlichen Prüfungsfächern durch den Prüfungsvorsitzenden</a:t>
            </a:r>
          </a:p>
          <a:p>
            <a:pPr marL="457200" lvl="1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335595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29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Zeitlicher Überblick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b="1" kern="0" dirty="0" smtClean="0"/>
              <a:t>Spätestens einen Tag nach Bekanntgabe der Ergebnisse</a:t>
            </a:r>
            <a:endParaRPr lang="de-DE" sz="2200" kern="0" dirty="0" smtClean="0"/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kern="0" dirty="0" smtClean="0">
                <a:cs typeface="Arial" panose="020B0604020202020204" pitchFamily="34" charset="0"/>
              </a:rPr>
              <a:t>Entscheidung der Schülerin / des Schülers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sz="2200" kern="0" dirty="0" smtClean="0">
                <a:cs typeface="Arial" panose="020B0604020202020204" pitchFamily="34" charset="0"/>
              </a:rPr>
              <a:t>welche Leistungsfächer doppelt gewichtet werden sollen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welche Kurse im Block I der Gesamtqualifikation angerechnet werden sollen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ob eine mündliche Prüfung durch einen Seminarkurs ersetzt wird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>
                <a:cs typeface="Arial" panose="020B0604020202020204" pitchFamily="34" charset="0"/>
              </a:rPr>
              <a:t>über freiwillige mündliche Prüfungen in den schriftlichen Prüfungsfächern</a:t>
            </a:r>
            <a:endParaRPr lang="de-DE" altLang="de-DE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188006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5616624"/>
          </a:xfrm>
        </p:spPr>
        <p:txBody>
          <a:bodyPr/>
          <a:lstStyle/>
          <a:p>
            <a:pPr marL="0" indent="0" eaLnBrk="1" hangingPunct="1">
              <a:spcBef>
                <a:spcPts val="300"/>
              </a:spcBef>
              <a:spcAft>
                <a:spcPts val="0"/>
              </a:spcAft>
              <a:buNone/>
            </a:pPr>
            <a:endParaRPr lang="de-DE" altLang="de-DE" sz="2200" dirty="0" smtClean="0"/>
          </a:p>
          <a:p>
            <a:pPr marL="0" indent="0" eaLnBrk="1" hangingPunct="1">
              <a:spcBef>
                <a:spcPts val="300"/>
              </a:spcBef>
              <a:spcAft>
                <a:spcPts val="0"/>
              </a:spcAft>
              <a:buNone/>
            </a:pPr>
            <a:endParaRPr lang="de-DE" altLang="de-DE" sz="2400" dirty="0" smtClean="0"/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Fächer </a:t>
            </a:r>
            <a:r>
              <a:rPr lang="de-DE" altLang="de-DE" sz="2800" b="1" dirty="0">
                <a:solidFill>
                  <a:schemeClr val="tx1"/>
                </a:solidFill>
              </a:rPr>
              <a:t>und Kurse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9632731"/>
              </p:ext>
            </p:extLst>
          </p:nvPr>
        </p:nvGraphicFramePr>
        <p:xfrm>
          <a:off x="467544" y="1340768"/>
          <a:ext cx="8128197" cy="44644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99"/>
                <a:gridCol w="2709399"/>
                <a:gridCol w="2709399"/>
              </a:tblGrid>
              <a:tr h="347414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Aufgabenfeld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Pflichtbereich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>
                          <a:solidFill>
                            <a:sysClr val="windowText" lastClr="000000"/>
                          </a:solidFill>
                        </a:rPr>
                        <a:t>Wahlbereich</a:t>
                      </a:r>
                      <a:endParaRPr lang="de-DE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</a:t>
                      </a:r>
                    </a:p>
                    <a:p>
                      <a:pPr algn="ctr"/>
                      <a:r>
                        <a:rPr lang="de-DE" sz="1600" b="1" dirty="0" smtClean="0"/>
                        <a:t>sprachlich-literarisch-künstlerisch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Deutsch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Englisch, Französisch, Latein, Spanisch</a:t>
                      </a:r>
                      <a:endParaRPr lang="de-DE" sz="1200" baseline="0" dirty="0" smtClean="0"/>
                    </a:p>
                    <a:p>
                      <a:pPr algn="ctr"/>
                      <a:r>
                        <a:rPr lang="de-DE" sz="1600" baseline="0" dirty="0" smtClean="0"/>
                        <a:t>Musik, Bildende Kunst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>
                          <a:solidFill>
                            <a:schemeClr val="tx1"/>
                          </a:solidFill>
                        </a:rPr>
                        <a:t>Literatur und Theater</a:t>
                      </a:r>
                      <a:endParaRPr lang="de-DE" sz="1600" baseline="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II</a:t>
                      </a:r>
                    </a:p>
                    <a:p>
                      <a:pPr algn="ctr"/>
                      <a:r>
                        <a:rPr lang="de-DE" sz="1600" b="1" dirty="0" smtClean="0"/>
                        <a:t>gesellschaftswissen-</a:t>
                      </a:r>
                      <a:r>
                        <a:rPr lang="de-DE" sz="1600" b="1" dirty="0" err="1" smtClean="0"/>
                        <a:t>schaftlich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Geschichte,</a:t>
                      </a:r>
                      <a:r>
                        <a:rPr lang="de-DE" sz="1600" baseline="0" dirty="0" smtClean="0"/>
                        <a:t> Geographie, Gemeinschaftskunde, Wirtschaft</a:t>
                      </a:r>
                    </a:p>
                    <a:p>
                      <a:pPr algn="ctr"/>
                      <a:r>
                        <a:rPr lang="de-DE" sz="1600" baseline="0" dirty="0" smtClean="0"/>
                        <a:t>Religionslehre, Ethik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dirty="0" smtClean="0"/>
                        <a:t>Psychologie</a:t>
                      </a:r>
                      <a:endParaRPr lang="de-DE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de-DE" sz="1600" dirty="0" smtClean="0"/>
                        <a:t>Philosophie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88720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III</a:t>
                      </a:r>
                    </a:p>
                    <a:p>
                      <a:pPr algn="ctr"/>
                      <a:r>
                        <a:rPr lang="de-DE" sz="1600" b="1" dirty="0" smtClean="0"/>
                        <a:t>mathematisch-naturwissenschaftlich-technisch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Mathematik</a:t>
                      </a:r>
                    </a:p>
                    <a:p>
                      <a:pPr algn="ctr"/>
                      <a:r>
                        <a:rPr lang="de-DE" sz="1600" dirty="0" smtClean="0"/>
                        <a:t>Biologie, Chemie, Physik</a:t>
                      </a:r>
                    </a:p>
                    <a:p>
                      <a:pPr algn="ctr"/>
                      <a:r>
                        <a:rPr lang="de-DE" sz="1600" dirty="0" smtClean="0"/>
                        <a:t>Informatik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VK Mathematik</a:t>
                      </a:r>
                    </a:p>
                    <a:p>
                      <a:pPr algn="ctr"/>
                      <a:r>
                        <a:rPr lang="de-DE" sz="1600" dirty="0" smtClean="0"/>
                        <a:t>Astronomie</a:t>
                      </a:r>
                    </a:p>
                    <a:p>
                      <a:pPr algn="ctr"/>
                      <a:endParaRPr lang="de-DE" sz="16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32575">
                <a:tc>
                  <a:txBody>
                    <a:bodyPr/>
                    <a:lstStyle/>
                    <a:p>
                      <a:pPr algn="ctr"/>
                      <a:r>
                        <a:rPr lang="de-DE" sz="1600" b="1" dirty="0" smtClean="0"/>
                        <a:t>ohne Zuordnung</a:t>
                      </a:r>
                      <a:endParaRPr lang="de-DE" sz="16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600" dirty="0" smtClean="0"/>
                        <a:t>Sport</a:t>
                      </a:r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16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0830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30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58838" y="173232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Besonderheiten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196752"/>
            <a:ext cx="8272214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Wirtschaft</a:t>
            </a:r>
            <a:endParaRPr lang="de-DE" sz="2200" b="1" kern="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/>
              <a:t>wird dem gesellschaftswissenschaftlichen </a:t>
            </a:r>
            <a:r>
              <a:rPr lang="de-DE" altLang="de-DE" sz="2200" dirty="0" smtClean="0"/>
              <a:t>AF </a:t>
            </a:r>
            <a:r>
              <a:rPr lang="de-DE" altLang="de-DE" sz="2200" dirty="0"/>
              <a:t>II zugeordnet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kann nur als 5-stündiges Leistungsfach gewählt werden und ist somit nur als schriftliches Prüfungsfach möglich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Belegungspflicht der zweistündigen </a:t>
            </a:r>
            <a:r>
              <a:rPr lang="de-DE" altLang="de-DE" sz="2200" dirty="0" err="1" smtClean="0"/>
              <a:t>Gk</a:t>
            </a:r>
            <a:r>
              <a:rPr lang="de-DE" altLang="de-DE" sz="2200" dirty="0" smtClean="0"/>
              <a:t>/</a:t>
            </a:r>
            <a:r>
              <a:rPr lang="de-DE" altLang="de-DE" sz="2200" dirty="0" err="1" smtClean="0"/>
              <a:t>Geo</a:t>
            </a:r>
            <a:r>
              <a:rPr lang="de-DE" altLang="de-DE" sz="2200" dirty="0" smtClean="0"/>
              <a:t> Kurse: </a:t>
            </a:r>
            <a:br>
              <a:rPr lang="de-DE" altLang="de-DE" sz="2200" dirty="0" smtClean="0"/>
            </a:br>
            <a:r>
              <a:rPr lang="de-DE" altLang="de-DE" sz="2200" dirty="0"/>
              <a:t>Gemeinschaftskunde im 1. </a:t>
            </a:r>
            <a:r>
              <a:rPr lang="de-DE" altLang="de-DE" sz="2200" dirty="0" smtClean="0"/>
              <a:t>HJ, Geographie im 3.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Informatik</a:t>
            </a:r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LF (5-stündig) und BF (3-stündig) im Schulversuch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200" dirty="0" smtClean="0"/>
              <a:t>Informatik kann </a:t>
            </a:r>
            <a:r>
              <a:rPr lang="de-DE" sz="2200" dirty="0"/>
              <a:t>nur als </a:t>
            </a:r>
            <a:r>
              <a:rPr lang="de-DE" sz="2200" dirty="0" smtClean="0"/>
              <a:t>3. LF gewählt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200" dirty="0" err="1" smtClean="0"/>
              <a:t>SuS</a:t>
            </a:r>
            <a:r>
              <a:rPr lang="de-DE" sz="2200" dirty="0" smtClean="0"/>
              <a:t> müssen spätestens </a:t>
            </a:r>
            <a:r>
              <a:rPr lang="de-DE" sz="2200" dirty="0"/>
              <a:t>ab Kl. 10 die </a:t>
            </a:r>
            <a:r>
              <a:rPr lang="de-DE" sz="2200" dirty="0" smtClean="0"/>
              <a:t>zweistündige</a:t>
            </a:r>
            <a:br>
              <a:rPr lang="de-DE" sz="2200" dirty="0" smtClean="0"/>
            </a:br>
            <a:r>
              <a:rPr lang="de-DE" sz="2200" dirty="0" smtClean="0"/>
              <a:t>Informatik-AG </a:t>
            </a:r>
            <a:r>
              <a:rPr lang="de-DE" sz="2200" dirty="0"/>
              <a:t>besucht </a:t>
            </a:r>
            <a:r>
              <a:rPr lang="de-DE" sz="2200" dirty="0" smtClean="0"/>
              <a:t>haben</a:t>
            </a:r>
            <a:endParaRPr lang="de-DE" sz="2200" dirty="0"/>
          </a:p>
          <a:p>
            <a:pPr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>
              <a:buFont typeface="Arial" panose="020B0604020202020204" pitchFamily="34" charset="0"/>
              <a:buChar char="•"/>
            </a:pPr>
            <a:endParaRPr lang="de-DE" sz="2200" dirty="0" smtClean="0"/>
          </a:p>
          <a:p>
            <a:pPr lvl="0" eaLnBrk="1" hangingPunct="1">
              <a:spcBef>
                <a:spcPts val="600"/>
              </a:spcBef>
              <a:spcAft>
                <a:spcPts val="600"/>
              </a:spcAft>
            </a:pPr>
            <a:endParaRPr lang="de-DE" sz="22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265006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31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58838" y="173232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Besonderheiten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965047"/>
            <a:ext cx="8272214" cy="5056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 smtClean="0"/>
              <a:t>Religionslehre oder Ethik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als LF nur wählbar, wenn in der Einführungsphase (Kl.10) Unterricht in Religionslehre oder Ethik von mindestens einem HJ besucht worden ist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 smtClean="0"/>
              <a:t>als mündliches Prüfungsfach nur wählbar, wenn in der Einführungsphase (Kl. 10)  Unterricht in Religionslehre oder Ethik von mindestens einem HJ besucht worden ist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200" b="1" kern="0" dirty="0"/>
              <a:t>Sport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/>
              <a:t>Wer vom Sport im Basisfach befreit ist, hat stattdessen zusätzlich Kurse in entsprechender Anzahl in den anderen </a:t>
            </a:r>
            <a:r>
              <a:rPr lang="de-DE" altLang="de-DE" sz="2200" kern="0" dirty="0" smtClean="0"/>
              <a:t>Basisfächern zu </a:t>
            </a:r>
            <a:r>
              <a:rPr lang="de-DE" altLang="de-DE" sz="2200" kern="0" dirty="0"/>
              <a:t>besuchen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2200" kern="0" dirty="0"/>
              <a:t>Sport ist in der Regel als Prüfungsfach nur wählbar, wenn man vom Unterricht nicht teilweise befreit ist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40629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32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395536" y="188913"/>
            <a:ext cx="828092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Wiederholung</a:t>
            </a:r>
            <a:endParaRPr lang="de-DE" altLang="de-DE" sz="2800" b="1" kern="0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75517" y="1138368"/>
            <a:ext cx="8272214" cy="53750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kern="0" dirty="0" smtClean="0"/>
              <a:t>Voraussetzungen für Wiederholung:</a:t>
            </a:r>
            <a:endParaRPr lang="de-DE" altLang="de-DE" sz="2200" strike="sngStrike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Arial" charset="0"/>
                <a:sym typeface="Symbol" pitchFamily="18" charset="2"/>
              </a:rPr>
              <a:t>Generell gilt: 4 HJ </a:t>
            </a:r>
            <a:r>
              <a:rPr lang="de-DE" altLang="de-DE" sz="2200" dirty="0">
                <a:latin typeface="Arial" charset="0"/>
                <a:sym typeface="Symbol" pitchFamily="18" charset="2"/>
              </a:rPr>
              <a:t>bilden pädagogische Einheit, keine Versetzung, keine Wiederholung einzelner Kurse!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386050" y="2492896"/>
            <a:ext cx="8413431" cy="372061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de-DE" altLang="de-DE" sz="2400"/>
          </a:p>
        </p:txBody>
      </p:sp>
      <p:sp>
        <p:nvSpPr>
          <p:cNvPr id="23" name="Text Box 7"/>
          <p:cNvSpPr txBox="1">
            <a:spLocks noChangeArrowheads="1"/>
          </p:cNvSpPr>
          <p:nvPr/>
        </p:nvSpPr>
        <p:spPr bwMode="auto">
          <a:xfrm>
            <a:off x="467544" y="2705144"/>
            <a:ext cx="426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>
                <a:latin typeface="+mn-lt"/>
                <a:cs typeface="+mn-cs"/>
              </a:rPr>
              <a:t>Freiwillige Wiederholung der </a:t>
            </a:r>
            <a:r>
              <a:rPr lang="de-DE" altLang="de-DE" sz="1800" dirty="0" smtClean="0">
                <a:latin typeface="+mn-lt"/>
                <a:cs typeface="+mn-cs"/>
              </a:rPr>
              <a:t>Kl. 11, </a:t>
            </a:r>
            <a:r>
              <a:rPr lang="de-DE" altLang="de-DE" sz="1800" dirty="0">
                <a:latin typeface="+mn-lt"/>
                <a:cs typeface="+mn-cs"/>
              </a:rPr>
              <a:t>falls nicht bereits </a:t>
            </a:r>
            <a:r>
              <a:rPr lang="de-DE" altLang="de-DE" sz="1800" dirty="0" smtClean="0">
                <a:latin typeface="+mn-lt"/>
                <a:cs typeface="+mn-cs"/>
              </a:rPr>
              <a:t>Kl. 10 </a:t>
            </a:r>
            <a:r>
              <a:rPr lang="de-DE" altLang="de-DE" sz="1800" dirty="0">
                <a:latin typeface="+mn-lt"/>
                <a:cs typeface="+mn-cs"/>
              </a:rPr>
              <a:t>wiederholt worden </a:t>
            </a:r>
            <a:r>
              <a:rPr lang="de-DE" altLang="de-DE" sz="1800" dirty="0" smtClean="0">
                <a:latin typeface="+mn-lt"/>
                <a:cs typeface="+mn-cs"/>
              </a:rPr>
              <a:t>ist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5576788" y="2714802"/>
            <a:ext cx="3222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11</a:t>
            </a:r>
            <a:endParaRPr lang="de-DE" altLang="de-DE" sz="1600" dirty="0">
              <a:latin typeface="Arial" charset="0"/>
            </a:endParaRPr>
          </a:p>
        </p:txBody>
      </p:sp>
      <p:sp>
        <p:nvSpPr>
          <p:cNvPr id="26" name="Line 14"/>
          <p:cNvSpPr>
            <a:spLocks noChangeShapeType="1"/>
          </p:cNvSpPr>
          <p:nvPr/>
        </p:nvSpPr>
        <p:spPr bwMode="auto">
          <a:xfrm flipV="1">
            <a:off x="4770010" y="3715806"/>
            <a:ext cx="721120" cy="220216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Line 11"/>
          <p:cNvSpPr>
            <a:spLocks noChangeShapeType="1"/>
          </p:cNvSpPr>
          <p:nvPr/>
        </p:nvSpPr>
        <p:spPr bwMode="auto">
          <a:xfrm flipV="1">
            <a:off x="4754932" y="4160505"/>
            <a:ext cx="821856" cy="1142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8" name="Line 16"/>
          <p:cNvSpPr>
            <a:spLocks noChangeShapeType="1"/>
          </p:cNvSpPr>
          <p:nvPr/>
        </p:nvSpPr>
        <p:spPr bwMode="auto">
          <a:xfrm>
            <a:off x="4758213" y="4410688"/>
            <a:ext cx="695554" cy="25570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0" name="Line 11"/>
          <p:cNvSpPr>
            <a:spLocks noChangeShapeType="1"/>
          </p:cNvSpPr>
          <p:nvPr/>
        </p:nvSpPr>
        <p:spPr bwMode="auto">
          <a:xfrm flipV="1">
            <a:off x="4770009" y="2924944"/>
            <a:ext cx="67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" name="Line 11"/>
          <p:cNvSpPr>
            <a:spLocks noChangeShapeType="1"/>
          </p:cNvSpPr>
          <p:nvPr/>
        </p:nvSpPr>
        <p:spPr bwMode="auto">
          <a:xfrm flipV="1">
            <a:off x="4837417" y="5493100"/>
            <a:ext cx="6719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502809" y="3825914"/>
            <a:ext cx="42672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n-lt"/>
                <a:cs typeface="+mn-cs"/>
              </a:rPr>
              <a:t>Nichtzulassung zur schriftlichen Abiturprüfung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502809" y="5013176"/>
            <a:ext cx="42672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altLang="de-DE" sz="1800" dirty="0" smtClean="0">
                <a:latin typeface="+mn-lt"/>
                <a:cs typeface="+mn-cs"/>
              </a:rPr>
              <a:t>Nichtzulassung zur mündlichen Abiturprüfung oder Nichtbestehen der mündlichen Abiturprüfung</a:t>
            </a:r>
            <a:endParaRPr lang="de-DE" altLang="de-DE" sz="1800" dirty="0">
              <a:latin typeface="+mn-lt"/>
              <a:cs typeface="+mn-cs"/>
            </a:endParaRP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5598051" y="5294848"/>
            <a:ext cx="322269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endParaRPr lang="de-DE" altLang="de-DE" sz="1800" dirty="0">
              <a:latin typeface="+mn-lt"/>
              <a:cs typeface="+mn-cs"/>
            </a:endParaRPr>
          </a:p>
        </p:txBody>
      </p:sp>
      <p:sp>
        <p:nvSpPr>
          <p:cNvPr id="18" name="Text Box 9"/>
          <p:cNvSpPr txBox="1">
            <a:spLocks noChangeArrowheads="1"/>
          </p:cNvSpPr>
          <p:nvPr/>
        </p:nvSpPr>
        <p:spPr bwMode="auto">
          <a:xfrm>
            <a:off x="5576788" y="3548914"/>
            <a:ext cx="3222694" cy="1723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11.2 und 12.1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r>
              <a:rPr lang="de-DE" altLang="de-DE" sz="1600" dirty="0" smtClean="0">
                <a:latin typeface="+mn-lt"/>
                <a:cs typeface="+mn-cs"/>
              </a:rPr>
              <a:t>(nach Besuch der 12.2 bis zum Ende des SJ</a:t>
            </a:r>
            <a:r>
              <a:rPr lang="de-DE" altLang="de-DE" sz="1800" dirty="0" smtClean="0">
                <a:latin typeface="+mn-lt"/>
                <a:cs typeface="+mn-cs"/>
              </a:rPr>
              <a:t>)</a:t>
            </a:r>
          </a:p>
          <a:p>
            <a:pPr eaLnBrk="1" hangingPunct="1">
              <a:spcBef>
                <a:spcPct val="50000"/>
              </a:spcBef>
            </a:pPr>
            <a:r>
              <a:rPr lang="de-DE" altLang="de-DE" sz="1800" dirty="0" smtClean="0">
                <a:latin typeface="+mn-lt"/>
                <a:cs typeface="+mn-cs"/>
              </a:rPr>
              <a:t>Wiederholung 12 </a:t>
            </a:r>
            <a:r>
              <a:rPr lang="de-DE" altLang="de-DE" sz="1600" dirty="0" smtClean="0">
                <a:latin typeface="+mn-lt"/>
                <a:cs typeface="+mn-cs"/>
              </a:rPr>
              <a:t>(nach halbjähriger Unterbrechung)</a:t>
            </a:r>
            <a:endParaRPr lang="de-DE" altLang="de-DE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517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5" grpId="0"/>
      <p:bldP spid="26" grpId="0" animBg="1"/>
      <p:bldP spid="27" grpId="0" animBg="1"/>
      <p:bldP spid="28" grpId="0" animBg="1"/>
      <p:bldP spid="30" grpId="0" animBg="1"/>
      <p:bldP spid="33" grpId="0" animBg="1"/>
      <p:bldP spid="14" grpId="0"/>
      <p:bldP spid="15" grpId="0"/>
      <p:bldP spid="1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33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Fachhochschulreife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95536" y="1226028"/>
            <a:ext cx="8272214" cy="515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b="1" kern="0" dirty="0" smtClean="0"/>
              <a:t>Erwerb der Fachhochschulreife</a:t>
            </a:r>
            <a:endParaRPr lang="de-DE" altLang="de-DE" sz="220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Arial" charset="0"/>
                <a:sym typeface="Symbol" pitchFamily="18" charset="2"/>
              </a:rPr>
              <a:t>setzt sich aus einem </a:t>
            </a: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schulischen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und einem </a:t>
            </a: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beruflichen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Teil zusammen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schulischer Teil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 gewisse Mindestleistungen aus zwei aufeinanderfolgenden HJ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b="1" dirty="0" smtClean="0">
                <a:latin typeface="Arial" charset="0"/>
                <a:sym typeface="Symbol" pitchFamily="18" charset="2"/>
              </a:rPr>
              <a:t>beruflicher Teil 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(</a:t>
            </a:r>
            <a:r>
              <a:rPr lang="de-DE" altLang="de-DE" sz="2200" dirty="0">
                <a:latin typeface="Arial" charset="0"/>
                <a:sym typeface="Symbol" pitchFamily="18" charset="2"/>
              </a:rPr>
              <a:t>im </a:t>
            </a:r>
            <a:r>
              <a:rPr lang="de-DE" altLang="de-DE" sz="2200" dirty="0" smtClean="0">
                <a:latin typeface="Arial" charset="0"/>
                <a:sym typeface="Symbol" pitchFamily="18" charset="2"/>
              </a:rPr>
              <a:t>Anschluss an den schulischen Teil)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einjährige durchgehende Teilnahme an Berufsausbildung 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mindestens einjähriges Praktikum</a:t>
            </a:r>
          </a:p>
          <a:p>
            <a:pPr lvl="1" eaLnBrk="1" hangingPunct="1">
              <a:spcBef>
                <a:spcPts val="600"/>
              </a:spcBef>
              <a:spcAft>
                <a:spcPts val="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freiwilliges soziales oder ökologisches Jahr</a:t>
            </a:r>
          </a:p>
          <a:p>
            <a:pPr lvl="1"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000" dirty="0" smtClean="0">
                <a:latin typeface="Arial" charset="0"/>
                <a:sym typeface="Symbol" pitchFamily="18" charset="2"/>
              </a:rPr>
              <a:t>Wehr- oder Wehrersatzdienst oder Bundesfreiwilligenjahr</a:t>
            </a:r>
            <a:endParaRPr lang="de-DE" altLang="de-DE" sz="2000" dirty="0">
              <a:latin typeface="Arial" charset="0"/>
              <a:sym typeface="Symbol" pitchFamily="18" charset="2"/>
            </a:endParaRPr>
          </a:p>
          <a:p>
            <a:pPr marL="400050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altLang="de-DE" sz="2000" dirty="0">
                <a:latin typeface="Arial" charset="0"/>
                <a:sym typeface="Symbol" pitchFamily="18" charset="2"/>
              </a:rPr>
              <a:t>v</a:t>
            </a:r>
            <a:r>
              <a:rPr lang="de-DE" altLang="de-DE" sz="2000" dirty="0" smtClean="0">
                <a:latin typeface="Arial" charset="0"/>
                <a:sym typeface="Symbol" pitchFamily="18" charset="2"/>
              </a:rPr>
              <a:t>gl. Leitfaden S. 45f</a:t>
            </a:r>
            <a:endParaRPr lang="de-DE" altLang="de-DE" sz="2000" dirty="0">
              <a:latin typeface="Arial" charset="0"/>
              <a:sym typeface="Symbol" pitchFamily="18" charset="2"/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200" kern="0" dirty="0" smtClean="0"/>
          </a:p>
        </p:txBody>
      </p:sp>
    </p:spTree>
    <p:extLst>
      <p:ext uri="{BB962C8B-B14F-4D97-AF65-F5344CB8AC3E}">
        <p14:creationId xmlns:p14="http://schemas.microsoft.com/office/powerpoint/2010/main" val="854998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34</a:t>
            </a:fld>
            <a:endParaRPr lang="de-DE" altLang="de-DE" dirty="0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Eure 8 Entscheidungen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1226028"/>
            <a:ext cx="8272214" cy="5155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2000" dirty="0"/>
              <a:t>Welche 3 schriftlichen </a:t>
            </a:r>
            <a:r>
              <a:rPr lang="de-DE" sz="2000" dirty="0" smtClean="0"/>
              <a:t>Prüfungsfächer </a:t>
            </a:r>
            <a:r>
              <a:rPr lang="de-DE" sz="2000" dirty="0"/>
              <a:t>wähle ich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Welche 2 mündlichen </a:t>
            </a:r>
            <a:r>
              <a:rPr lang="de-DE" sz="2000" dirty="0" smtClean="0"/>
              <a:t>Prüfungsfächer wähle </a:t>
            </a:r>
            <a:r>
              <a:rPr lang="de-DE" sz="2000" dirty="0"/>
              <a:t>ich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Wähle ich 2 </a:t>
            </a:r>
            <a:r>
              <a:rPr lang="de-DE" sz="2000" dirty="0" err="1" smtClean="0"/>
              <a:t>Fs</a:t>
            </a:r>
            <a:r>
              <a:rPr lang="de-DE" sz="2000" dirty="0" smtClean="0"/>
              <a:t> </a:t>
            </a:r>
            <a:r>
              <a:rPr lang="de-DE" sz="2000" dirty="0"/>
              <a:t>und 1 </a:t>
            </a:r>
            <a:r>
              <a:rPr lang="de-DE" sz="2000" dirty="0" err="1" smtClean="0"/>
              <a:t>Nw</a:t>
            </a:r>
            <a:r>
              <a:rPr lang="de-DE" sz="2000" dirty="0" smtClean="0"/>
              <a:t> </a:t>
            </a:r>
            <a:r>
              <a:rPr lang="de-DE" sz="2000" b="1" dirty="0"/>
              <a:t>oder</a:t>
            </a:r>
            <a:r>
              <a:rPr lang="de-DE" sz="2000" dirty="0"/>
              <a:t> 2 </a:t>
            </a:r>
            <a:r>
              <a:rPr lang="de-DE" sz="2000" dirty="0" err="1" smtClean="0"/>
              <a:t>Nw</a:t>
            </a:r>
            <a:r>
              <a:rPr lang="de-DE" sz="2000" dirty="0" smtClean="0"/>
              <a:t> </a:t>
            </a:r>
            <a:r>
              <a:rPr lang="de-DE" sz="2000" dirty="0"/>
              <a:t>und 1 </a:t>
            </a:r>
            <a:r>
              <a:rPr lang="de-DE" sz="2000" dirty="0" err="1" smtClean="0"/>
              <a:t>Fs</a:t>
            </a:r>
            <a:r>
              <a:rPr lang="de-DE" sz="2000" dirty="0" smtClean="0"/>
              <a:t>?</a:t>
            </a:r>
            <a:endParaRPr lang="de-DE" sz="2000" dirty="0"/>
          </a:p>
          <a:p>
            <a:pPr lvl="0"/>
            <a:r>
              <a:rPr lang="de-DE" sz="2000" dirty="0"/>
              <a:t>Wähle ich Bildende Kunst oder Musik?</a:t>
            </a:r>
          </a:p>
          <a:p>
            <a:pPr lvl="0"/>
            <a:r>
              <a:rPr lang="de-DE" sz="2000" dirty="0"/>
              <a:t>Wähle ich Religion oder Ethik?</a:t>
            </a:r>
          </a:p>
          <a:p>
            <a:pPr lvl="0"/>
            <a:r>
              <a:rPr lang="de-DE" sz="2000" dirty="0"/>
              <a:t>Belege ich einen Seminarkurs</a:t>
            </a:r>
            <a:r>
              <a:rPr lang="de-DE" sz="2000" dirty="0" smtClean="0"/>
              <a:t>?    (</a:t>
            </a:r>
            <a:r>
              <a:rPr lang="de-DE" sz="2000" dirty="0"/>
              <a:t>Themen bis zur </a:t>
            </a:r>
            <a:r>
              <a:rPr lang="de-DE" sz="2000" dirty="0" err="1" smtClean="0"/>
              <a:t>Endwahl</a:t>
            </a:r>
            <a:r>
              <a:rPr lang="de-DE" sz="2000" dirty="0"/>
              <a:t> </a:t>
            </a:r>
            <a:r>
              <a:rPr lang="de-DE" sz="2000" dirty="0" smtClean="0"/>
              <a:t>bekannt</a:t>
            </a:r>
            <a:r>
              <a:rPr lang="de-DE" sz="2000" dirty="0"/>
              <a:t>)</a:t>
            </a:r>
          </a:p>
          <a:p>
            <a:pPr lvl="0"/>
            <a:r>
              <a:rPr lang="de-DE" sz="2000" dirty="0"/>
              <a:t>Wähle ich ein Wahlfach?	 </a:t>
            </a:r>
            <a:r>
              <a:rPr lang="de-DE" sz="2000" dirty="0" smtClean="0"/>
              <a:t>      (</a:t>
            </a:r>
            <a:r>
              <a:rPr lang="de-DE" sz="2000" dirty="0" err="1"/>
              <a:t>LTh</a:t>
            </a:r>
            <a:r>
              <a:rPr lang="de-DE" sz="2000" dirty="0"/>
              <a:t>, </a:t>
            </a:r>
            <a:r>
              <a:rPr lang="de-DE" sz="2000" dirty="0" err="1"/>
              <a:t>Psy</a:t>
            </a:r>
            <a:r>
              <a:rPr lang="de-DE" sz="2000" dirty="0"/>
              <a:t>, Phi, </a:t>
            </a:r>
            <a:r>
              <a:rPr lang="de-DE" sz="2000" dirty="0" err="1"/>
              <a:t>VMa</a:t>
            </a:r>
            <a:r>
              <a:rPr lang="de-DE" sz="2000" dirty="0"/>
              <a:t>, As)</a:t>
            </a:r>
          </a:p>
          <a:p>
            <a:pPr lvl="0"/>
            <a:r>
              <a:rPr lang="de-DE" sz="2000" dirty="0"/>
              <a:t>Wähle ich eine AG?		</a:t>
            </a:r>
            <a:r>
              <a:rPr lang="de-DE" sz="2000" dirty="0" smtClean="0"/>
              <a:t>       (</a:t>
            </a:r>
            <a:r>
              <a:rPr lang="de-DE" sz="2000" dirty="0"/>
              <a:t>Chor, Big Band, </a:t>
            </a:r>
            <a:r>
              <a:rPr lang="de-DE" sz="2000" dirty="0" smtClean="0"/>
              <a:t>Orchester,</a:t>
            </a:r>
            <a:br>
              <a:rPr lang="de-DE" sz="2000" dirty="0" smtClean="0"/>
            </a:br>
            <a:r>
              <a:rPr lang="de-DE" sz="2000" dirty="0" smtClean="0"/>
              <a:t>				        Cambridge </a:t>
            </a:r>
            <a:r>
              <a:rPr lang="de-DE" sz="2000" dirty="0" err="1"/>
              <a:t>Certificate</a:t>
            </a:r>
            <a:r>
              <a:rPr lang="de-DE" sz="20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5450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Kurse* in den Leistungsfächern (LF) sind fünfstündig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Kurse in den Basisfächern (BF) sind dreistündig in D, M, Fremdsprachen und Naturwissenschaften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Seminarkurs wird dreistündig angeboten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Alle anderen Kurse sind zweistündig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endParaRPr lang="de-DE" altLang="de-DE" sz="24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1600" dirty="0" smtClean="0"/>
              <a:t>* Kurs = Unterricht in einem Fach in einem Halbjahr</a:t>
            </a:r>
          </a:p>
        </p:txBody>
      </p:sp>
      <p:sp>
        <p:nvSpPr>
          <p:cNvPr id="4100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88913"/>
            <a:ext cx="4978400" cy="791815"/>
          </a:xfrm>
        </p:spPr>
        <p:txBody>
          <a:bodyPr/>
          <a:lstStyle/>
          <a:p>
            <a:pPr marL="363538" indent="-363538" algn="l" eaLnBrk="1" hangingPunct="1"/>
            <a:r>
              <a:rPr lang="de-DE" altLang="de-DE" sz="2800" b="1" dirty="0" smtClean="0">
                <a:solidFill>
                  <a:schemeClr val="tx1"/>
                </a:solidFill>
              </a:rPr>
              <a:t>Fächer und Kurse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058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540060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Seminarkurs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dreistündige Kurse (im 1. und 2. HJ)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fächerübergreifende Themenstellung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de-DE" altLang="de-DE" sz="2200" dirty="0" smtClean="0"/>
              <a:t>Zuordnung zu einem der drei Aufgabenfelder</a:t>
            </a:r>
          </a:p>
          <a:p>
            <a:pPr eaLnBrk="1" hangingPunct="1">
              <a:spcBef>
                <a:spcPts val="600"/>
              </a:spcBef>
              <a:spcAft>
                <a:spcPts val="300"/>
              </a:spcAft>
            </a:pPr>
            <a:r>
              <a:rPr lang="de-DE" altLang="de-DE" sz="2200" dirty="0" smtClean="0"/>
              <a:t>Bewertung: Gesamtnote aus</a:t>
            </a:r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Notenpunkten für die beiden halbjährigen Kurse 	</a:t>
            </a:r>
            <a:r>
              <a:rPr lang="de-DE" altLang="de-DE" sz="2200" dirty="0" smtClean="0">
                <a:sym typeface="Wingdings" panose="05000000000000000000" pitchFamily="2" charset="2"/>
              </a:rPr>
              <a:t> 50%</a:t>
            </a:r>
            <a:endParaRPr lang="de-DE" altLang="de-DE" sz="2200" dirty="0" smtClean="0"/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Präsentation (20-25 Min.) + Kolloquium (10 Min.)	</a:t>
            </a:r>
            <a:r>
              <a:rPr lang="de-DE" altLang="de-DE" sz="2200" dirty="0" smtClean="0">
                <a:sym typeface="Wingdings" panose="05000000000000000000" pitchFamily="2" charset="2"/>
              </a:rPr>
              <a:t> 25%</a:t>
            </a:r>
            <a:endParaRPr lang="de-DE" altLang="de-DE" sz="2200" dirty="0"/>
          </a:p>
          <a:p>
            <a:pPr lvl="1" eaLnBrk="1" hangingPunct="1">
              <a:spcBef>
                <a:spcPts val="300"/>
              </a:spcBef>
              <a:spcAft>
                <a:spcPts val="300"/>
              </a:spcAft>
              <a:tabLst>
                <a:tab pos="6815138" algn="l"/>
              </a:tabLst>
            </a:pPr>
            <a:r>
              <a:rPr lang="de-DE" altLang="de-DE" sz="2200" dirty="0" smtClean="0"/>
              <a:t>schriftliche Dokumentation	</a:t>
            </a:r>
            <a:r>
              <a:rPr lang="de-DE" altLang="de-DE" sz="2200" dirty="0" smtClean="0">
                <a:sym typeface="Wingdings" panose="05000000000000000000" pitchFamily="2" charset="2"/>
              </a:rPr>
              <a:t> 2</a:t>
            </a:r>
            <a:r>
              <a:rPr lang="de-DE" altLang="de-DE" sz="2200" dirty="0" smtClean="0"/>
              <a:t>5%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  <p:sp>
        <p:nvSpPr>
          <p:cNvPr id="6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4978400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Fächer und Kurse</a:t>
            </a:r>
          </a:p>
        </p:txBody>
      </p:sp>
    </p:spTree>
    <p:extLst>
      <p:ext uri="{BB962C8B-B14F-4D97-AF65-F5344CB8AC3E}">
        <p14:creationId xmlns:p14="http://schemas.microsoft.com/office/powerpoint/2010/main" val="256682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396044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Klausuren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LF: mindestens </a:t>
            </a:r>
            <a:r>
              <a:rPr lang="de-DE" sz="2200" dirty="0"/>
              <a:t>2 pro </a:t>
            </a:r>
            <a:r>
              <a:rPr lang="de-DE" sz="2200" dirty="0" smtClean="0"/>
              <a:t>HJ</a:t>
            </a:r>
            <a:r>
              <a:rPr lang="de-DE" sz="2200" dirty="0"/>
              <a:t/>
            </a:r>
            <a:br>
              <a:rPr lang="de-DE" sz="2200" dirty="0"/>
            </a:br>
            <a:r>
              <a:rPr lang="de-DE" sz="2200" dirty="0"/>
              <a:t>(außer im 4. HJ: mindestens </a:t>
            </a:r>
            <a:r>
              <a:rPr lang="de-DE" sz="2200" dirty="0" smtClean="0"/>
              <a:t>1 pro HJ)</a:t>
            </a:r>
            <a:endParaRPr lang="de-DE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BF: </a:t>
            </a:r>
            <a:r>
              <a:rPr lang="de-DE" sz="2200" dirty="0"/>
              <a:t>mindestens 1 pro </a:t>
            </a:r>
            <a:r>
              <a:rPr lang="de-DE" sz="2200" dirty="0" smtClean="0"/>
              <a:t>HJ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DE" sz="2200" dirty="0" smtClean="0"/>
              <a:t>Sonderfall Sport: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sz="2000" dirty="0" smtClean="0"/>
              <a:t>LF: in allen HJ </a:t>
            </a:r>
            <a:r>
              <a:rPr lang="de-DE" sz="2000" dirty="0"/>
              <a:t>j</a:t>
            </a:r>
            <a:r>
              <a:rPr lang="de-DE" sz="2000" dirty="0" smtClean="0"/>
              <a:t>eweils eine Klausur + in den ersten beiden HJ zusammen mindestens drei Klausuren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</p:spTree>
    <p:extLst>
      <p:ext uri="{BB962C8B-B14F-4D97-AF65-F5344CB8AC3E}">
        <p14:creationId xmlns:p14="http://schemas.microsoft.com/office/powerpoint/2010/main" val="405761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04242" y="1268760"/>
            <a:ext cx="827221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r>
              <a:rPr lang="de-DE" altLang="de-DE" sz="2400" b="1" kern="0" dirty="0" smtClean="0"/>
              <a:t>GFS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 smtClean="0"/>
              <a:t>Verpflichtung zu mindestens 3 Gleichwertigen Feststellungen von Schülerleistungen in 3 verschiedenen Fächern in den ersten 3 HJ</a:t>
            </a:r>
            <a:br>
              <a:rPr lang="de-DE" sz="2200" kern="0" dirty="0" smtClean="0"/>
            </a:br>
            <a:r>
              <a:rPr lang="de-DE" sz="2200" kern="0" dirty="0" smtClean="0"/>
              <a:t>(4. GFS in </a:t>
            </a:r>
            <a:r>
              <a:rPr lang="de-DE" sz="2200" kern="0" dirty="0"/>
              <a:t>einem weiteren Fach auf </a:t>
            </a:r>
            <a:r>
              <a:rPr lang="de-DE" sz="2200" kern="0" dirty="0" smtClean="0"/>
              <a:t>Wunsch möglich)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Wertung wie eine Klassenarbeit</a:t>
            </a:r>
            <a:endParaRPr lang="de-DE" sz="2200" kern="0" dirty="0">
              <a:solidFill>
                <a:srgbClr val="FF0000"/>
              </a:solidFill>
            </a:endParaRP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Zeitpunkt der Wahl der drei verbindlichen GFS: innerhalb der ersten 6 Wochen nach Beginn des Unterrichts des </a:t>
            </a:r>
            <a:r>
              <a:rPr lang="de-DE" sz="2200" kern="0" dirty="0" smtClean="0"/>
              <a:t>1. HJ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kern="0" dirty="0"/>
              <a:t>Wahl der 4. GFS: spätestens mit dem Eintritt in das 4. </a:t>
            </a:r>
            <a:r>
              <a:rPr lang="de-DE" sz="2200" kern="0" dirty="0" smtClean="0"/>
              <a:t>HJ</a:t>
            </a:r>
            <a:endParaRPr lang="de-DE" sz="2200" kern="0" dirty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de-DE" sz="2200" kern="0" dirty="0" smtClean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FontTx/>
              <a:buNone/>
            </a:pPr>
            <a:endParaRPr lang="de-DE" altLang="de-DE" sz="2400" b="1" kern="0" dirty="0" smtClean="0"/>
          </a:p>
        </p:txBody>
      </p:sp>
    </p:spTree>
    <p:extLst>
      <p:ext uri="{BB962C8B-B14F-4D97-AF65-F5344CB8AC3E}">
        <p14:creationId xmlns:p14="http://schemas.microsoft.com/office/powerpoint/2010/main" val="26955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3240360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Zeugnisse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pro HJ ein Halbjahreszeugnis über in den einzelnen Kursen erbrachte Leistungen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Bewertungen über Verhalten und Mitarbeit in allen 4 HJ</a:t>
            </a:r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/>
              <a:t>Fehlzeiten können im Zeugnis festgehalten werden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DE" sz="2200" dirty="0" smtClean="0"/>
          </a:p>
          <a:p>
            <a:pPr marL="285750" indent="-2857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de-DE" sz="2200" dirty="0" smtClean="0"/>
              <a:t>Zeugnis der allgemeinen Hochschulreife am Ende der Kursstufe über alle Leistungen in den Kursen und der Abiturprüfung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de-DE" sz="22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2400" b="1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und Notengebung</a:t>
            </a:r>
          </a:p>
        </p:txBody>
      </p:sp>
    </p:spTree>
    <p:extLst>
      <p:ext uri="{BB962C8B-B14F-4D97-AF65-F5344CB8AC3E}">
        <p14:creationId xmlns:p14="http://schemas.microsoft.com/office/powerpoint/2010/main" val="273499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124744"/>
            <a:ext cx="8272214" cy="4968552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400" b="1" dirty="0" smtClean="0"/>
              <a:t>Das 15-Punkte-System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</a:pPr>
            <a:endParaRPr lang="de-DE" altLang="de-DE" sz="6000" b="1" kern="1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3C840F-6B41-44ED-AAA4-55C1F9A85CB6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  <p:sp>
        <p:nvSpPr>
          <p:cNvPr id="29" name="Rechteck 1038"/>
          <p:cNvSpPr>
            <a:spLocks noChangeArrowheads="1"/>
          </p:cNvSpPr>
          <p:nvPr/>
        </p:nvSpPr>
        <p:spPr bwMode="gray">
          <a:xfrm>
            <a:off x="467544" y="908720"/>
            <a:ext cx="4959350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FFFFCC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kumimoji="1" lang="de-DE" altLang="de-DE" sz="2400">
              <a:latin typeface="Tahoma" pitchFamily="34" charset="0"/>
            </a:endParaRPr>
          </a:p>
        </p:txBody>
      </p:sp>
      <p:sp>
        <p:nvSpPr>
          <p:cNvPr id="51" name="Rectangle 2"/>
          <p:cNvSpPr txBox="1">
            <a:spLocks noChangeArrowheads="1"/>
          </p:cNvSpPr>
          <p:nvPr/>
        </p:nvSpPr>
        <p:spPr bwMode="auto">
          <a:xfrm>
            <a:off x="467544" y="188913"/>
            <a:ext cx="8208912" cy="791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363538" indent="-363538" algn="l" eaLnBrk="1" hangingPunct="1"/>
            <a:r>
              <a:rPr lang="de-DE" altLang="de-DE" sz="2800" b="1" kern="0" dirty="0" smtClean="0">
                <a:solidFill>
                  <a:schemeClr val="tx1"/>
                </a:solidFill>
              </a:rPr>
              <a:t>Leistungsmessung </a:t>
            </a:r>
            <a:r>
              <a:rPr lang="de-DE" altLang="de-DE" sz="2800" b="1" kern="0" dirty="0">
                <a:solidFill>
                  <a:schemeClr val="tx1"/>
                </a:solidFill>
              </a:rPr>
              <a:t>und Notengebung</a:t>
            </a:r>
          </a:p>
        </p:txBody>
      </p:sp>
      <p:sp>
        <p:nvSpPr>
          <p:cNvPr id="55" name="Text Box 162"/>
          <p:cNvSpPr txBox="1">
            <a:spLocks noChangeArrowheads="1"/>
          </p:cNvSpPr>
          <p:nvPr/>
        </p:nvSpPr>
        <p:spPr bwMode="auto">
          <a:xfrm>
            <a:off x="503548" y="4530751"/>
            <a:ext cx="8136904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ts val="600"/>
              </a:spcBef>
              <a:spcAft>
                <a:spcPts val="600"/>
              </a:spcAft>
              <a:buNone/>
            </a:pPr>
            <a:r>
              <a:rPr lang="de-DE" altLang="de-DE" sz="2200" dirty="0" smtClean="0">
                <a:latin typeface="+mn-lt"/>
                <a:cs typeface="+mn-cs"/>
              </a:rPr>
              <a:t>                                                                                  </a:t>
            </a:r>
            <a:r>
              <a:rPr lang="de-DE" altLang="de-DE" sz="2200" dirty="0" smtClean="0">
                <a:latin typeface="+mn-lt"/>
                <a:cs typeface="+mn-cs"/>
                <a:sym typeface="Symbol" pitchFamily="18" charset="2"/>
              </a:rPr>
              <a:t> </a:t>
            </a:r>
            <a:endParaRPr lang="de-DE" altLang="de-DE" sz="2200" dirty="0">
              <a:latin typeface="+mn-lt"/>
              <a:cs typeface="+mn-cs"/>
            </a:endParaRPr>
          </a:p>
        </p:txBody>
      </p:sp>
      <p:pic>
        <p:nvPicPr>
          <p:cNvPr id="8" name="Bild 1"/>
          <p:cNvPicPr/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3547" y="1764530"/>
            <a:ext cx="7884877" cy="31971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145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1935</Words>
  <Application>Microsoft Office PowerPoint</Application>
  <PresentationFormat>Bildschirmpräsentation (4:3)</PresentationFormat>
  <Paragraphs>570</Paragraphs>
  <Slides>34</Slides>
  <Notes>33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34</vt:i4>
      </vt:variant>
    </vt:vector>
  </HeadingPairs>
  <TitlesOfParts>
    <vt:vector size="44" baseType="lpstr">
      <vt:lpstr>ＭＳ Ｐゴシック</vt:lpstr>
      <vt:lpstr>Arial</vt:lpstr>
      <vt:lpstr>Calibri</vt:lpstr>
      <vt:lpstr>Symbol</vt:lpstr>
      <vt:lpstr>Tahoma</vt:lpstr>
      <vt:lpstr>Times</vt:lpstr>
      <vt:lpstr>Times New Roman</vt:lpstr>
      <vt:lpstr>Wingdings</vt:lpstr>
      <vt:lpstr>Standarddesign</vt:lpstr>
      <vt:lpstr>Diagramm</vt:lpstr>
      <vt:lpstr> Die gymnasiale Oberstufe am allgemein bildenden Gymnasium in Baden-Württemberg – Abitur 2022  </vt:lpstr>
      <vt:lpstr>Allgemeines</vt:lpstr>
      <vt:lpstr>Fächer und Kurse</vt:lpstr>
      <vt:lpstr>Fächer und Kurse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Innenverwaltung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Schulleitertagung  13. – 14. Oktober 2011 Adelsheim</dc:title>
  <dc:creator>Zachmann, Dr. Petra (RPK)</dc:creator>
  <cp:lastModifiedBy>Kalmbach, Peter</cp:lastModifiedBy>
  <cp:revision>817</cp:revision>
  <cp:lastPrinted>2018-11-07T11:56:13Z</cp:lastPrinted>
  <dcterms:created xsi:type="dcterms:W3CDTF">2015-10-29T08:08:11Z</dcterms:created>
  <dcterms:modified xsi:type="dcterms:W3CDTF">2020-01-17T11:39:11Z</dcterms:modified>
</cp:coreProperties>
</file>